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242" r:id="rId2"/>
    <p:sldId id="2366" r:id="rId3"/>
    <p:sldId id="2367" r:id="rId4"/>
    <p:sldId id="2369" r:id="rId5"/>
    <p:sldId id="2361" r:id="rId6"/>
    <p:sldId id="2378" r:id="rId7"/>
    <p:sldId id="2379" r:id="rId8"/>
    <p:sldId id="2380" r:id="rId9"/>
    <p:sldId id="2330" r:id="rId10"/>
    <p:sldId id="2331" r:id="rId11"/>
    <p:sldId id="2359" r:id="rId12"/>
    <p:sldId id="2377" r:id="rId13"/>
    <p:sldId id="2364" r:id="rId14"/>
    <p:sldId id="2376" r:id="rId15"/>
    <p:sldId id="2370" r:id="rId16"/>
    <p:sldId id="2291" r:id="rId17"/>
    <p:sldId id="2292" r:id="rId18"/>
    <p:sldId id="2293" r:id="rId19"/>
    <p:sldId id="2294" r:id="rId20"/>
    <p:sldId id="2339" r:id="rId21"/>
    <p:sldId id="2340" r:id="rId22"/>
    <p:sldId id="2341" r:id="rId23"/>
    <p:sldId id="2342" r:id="rId24"/>
    <p:sldId id="2343" r:id="rId25"/>
    <p:sldId id="2344" r:id="rId26"/>
    <p:sldId id="2345" r:id="rId27"/>
    <p:sldId id="2346" r:id="rId28"/>
    <p:sldId id="2347" r:id="rId29"/>
    <p:sldId id="2348" r:id="rId30"/>
    <p:sldId id="2349" r:id="rId31"/>
    <p:sldId id="2350" r:id="rId32"/>
    <p:sldId id="2351" r:id="rId33"/>
    <p:sldId id="2352" r:id="rId34"/>
    <p:sldId id="2353" r:id="rId35"/>
    <p:sldId id="2354" r:id="rId36"/>
    <p:sldId id="2355" r:id="rId37"/>
    <p:sldId id="2356" r:id="rId38"/>
    <p:sldId id="2357" r:id="rId39"/>
    <p:sldId id="2358" r:id="rId40"/>
    <p:sldId id="2371" r:id="rId41"/>
    <p:sldId id="2372" r:id="rId42"/>
    <p:sldId id="2373" r:id="rId43"/>
    <p:sldId id="2374" r:id="rId44"/>
    <p:sldId id="2278" r:id="rId4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0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80"/>
    <a:srgbClr val="0092B7"/>
    <a:srgbClr val="C75133"/>
    <a:srgbClr val="2A2D47"/>
    <a:srgbClr val="304186"/>
    <a:srgbClr val="10160F"/>
    <a:srgbClr val="000000"/>
    <a:srgbClr val="222328"/>
    <a:srgbClr val="FFC000"/>
    <a:srgbClr val="131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4744" autoAdjust="0"/>
  </p:normalViewPr>
  <p:slideViewPr>
    <p:cSldViewPr snapToGrid="0">
      <p:cViewPr varScale="1">
        <p:scale>
          <a:sx n="74" d="100"/>
          <a:sy n="74" d="100"/>
        </p:scale>
        <p:origin x="917" y="72"/>
      </p:cViewPr>
      <p:guideLst>
        <p:guide orient="horz" pos="2160"/>
        <p:guide pos="10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47350-FA8A-4073-B914-5EEAE7218611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BD8A4-3BFC-49D9-8969-BDE6DC60AA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97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2B2A1C-8DA4-4830-B282-6C0BBEA2F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6E6678-87FE-461A-B99E-443995FD5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2A9517-542F-4763-B415-B756EA9B8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CA44-FF58-4490-A514-42AE1B402178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9F3BC9-9BCE-4DC6-9D4B-069F15C7C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6A83A6-9210-461B-96C9-5AFB4589A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E25C-1AF8-4356-8B33-432D8FDCB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32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77AB5F-FD03-4DE7-9170-1DA1A97D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89D2196-2736-4EBC-AC04-551C1D35A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56CD06-F562-4BE2-B77A-259AF6E0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CA44-FF58-4490-A514-42AE1B402178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1C1D19-A6A3-403B-90DE-93AF46558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3F0841-40CC-41A1-9F15-37DF952A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E25C-1AF8-4356-8B33-432D8FDCB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58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F2FEC6-65DF-481D-95C0-EB7954635C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032CCF3-28B2-4D98-87B4-41A877029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534182-8A5D-47C0-AD34-11DF66D66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CA44-FF58-4490-A514-42AE1B402178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DEB5F2-3EEC-4E7E-98DA-0DFFD902A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06129-2F10-4330-8F7C-85978E954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E25C-1AF8-4356-8B33-432D8FDCB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853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rma, Retângulo&#10;&#10;Descrição gerada automaticamente">
            <a:extLst>
              <a:ext uri="{FF2B5EF4-FFF2-40B4-BE49-F238E27FC236}">
                <a16:creationId xmlns:a16="http://schemas.microsoft.com/office/drawing/2014/main" id="{C55B7E73-1696-70BA-A505-2491E7378B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8" y="0"/>
            <a:ext cx="12024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74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F4FCEFDA-13B6-E83C-71EB-2B3E0C046C3C}"/>
              </a:ext>
            </a:extLst>
          </p:cNvPr>
          <p:cNvSpPr/>
          <p:nvPr userDrawn="1"/>
        </p:nvSpPr>
        <p:spPr>
          <a:xfrm>
            <a:off x="9426102" y="0"/>
            <a:ext cx="2765898" cy="6858000"/>
          </a:xfrm>
          <a:prstGeom prst="rect">
            <a:avLst/>
          </a:prstGeom>
          <a:solidFill>
            <a:srgbClr val="006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7639D1F-3F03-F1F4-C27F-9140329BC6B3}"/>
              </a:ext>
            </a:extLst>
          </p:cNvPr>
          <p:cNvSpPr/>
          <p:nvPr userDrawn="1"/>
        </p:nvSpPr>
        <p:spPr>
          <a:xfrm>
            <a:off x="147484" y="167148"/>
            <a:ext cx="11877368" cy="6548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2201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F4FCEFDA-13B6-E83C-71EB-2B3E0C046C3C}"/>
              </a:ext>
            </a:extLst>
          </p:cNvPr>
          <p:cNvSpPr/>
          <p:nvPr userDrawn="1"/>
        </p:nvSpPr>
        <p:spPr>
          <a:xfrm>
            <a:off x="9426102" y="0"/>
            <a:ext cx="2765898" cy="6858000"/>
          </a:xfrm>
          <a:prstGeom prst="rect">
            <a:avLst/>
          </a:prstGeom>
          <a:solidFill>
            <a:srgbClr val="006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7639D1F-3F03-F1F4-C27F-9140329BC6B3}"/>
              </a:ext>
            </a:extLst>
          </p:cNvPr>
          <p:cNvSpPr/>
          <p:nvPr userDrawn="1"/>
        </p:nvSpPr>
        <p:spPr>
          <a:xfrm>
            <a:off x="147484" y="167148"/>
            <a:ext cx="11877368" cy="6548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3D059AC-2616-39E7-3A86-AAAAC818A76E}"/>
              </a:ext>
            </a:extLst>
          </p:cNvPr>
          <p:cNvSpPr/>
          <p:nvPr userDrawn="1"/>
        </p:nvSpPr>
        <p:spPr>
          <a:xfrm>
            <a:off x="147484" y="167148"/>
            <a:ext cx="11877368" cy="6548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073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68BB4A2-DA52-4635-BCF1-958D28808C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7"/>
            <a:ext cx="12192000" cy="685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9047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66706-C0D0-4B19-9D7A-C514F9BC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B1E6FD-43AF-4902-AAAE-CECB5286F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6BBCDB-A6A2-4A5C-96D9-E51E4516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CA44-FF58-4490-A514-42AE1B402178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A2DBAE-0FA2-4312-8FBD-8779293D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DBE90C-4834-45C5-9599-6D9A17C4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E25C-1AF8-4356-8B33-432D8FDCB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70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A1841-3206-4DB4-9AD8-B5AE4815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A57C3B-7F8C-4091-BB6C-9735D6171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AD73B0-890F-4386-A7AB-CFB337BB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CA44-FF58-4490-A514-42AE1B402178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092600-381E-4260-8325-6A69AD9A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ED299B-5628-4565-A231-385C97F8C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E25C-1AF8-4356-8B33-432D8FDCB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73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A8664-769B-421D-B66F-30ACB8CB2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77A272-EAD8-43BB-AAC7-A00CDFDCB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9C2253-5105-4ECD-93BC-78B45DDC7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1D58626-EB70-40E3-AC44-AE6A40A5F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CA44-FF58-4490-A514-42AE1B402178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42155F-304C-4F2F-8000-A27EEAF17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22F4D01-A037-431F-9FDD-33546A4E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E25C-1AF8-4356-8B33-432D8FDCB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88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CAABD-645E-47B0-849D-677DADB2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0EB116-AA3E-4B5E-B159-E12B087EC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FA7F11-E1B1-4347-B2C5-E6F9AE065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9BC8B87-EF3E-4021-8352-E3233B9A97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75A4849-BC87-44A8-851D-36854C3293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2F8C3F3-38B8-48A4-ACD3-C8A28DF9B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CA44-FF58-4490-A514-42AE1B402178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D8376A9-4238-4893-A7B9-A7F5BDC9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8048F15-9A27-459E-9A49-4443E5D45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E25C-1AF8-4356-8B33-432D8FDCB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58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173CE9-A4FF-4CE0-A247-D5B8574C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55D01C-07FE-418E-9910-32D1A260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CA44-FF58-4490-A514-42AE1B402178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5143A0D-9840-491B-AAC8-75F798A9E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C625DD1-4E0A-4B58-B68A-82F9A0D6D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E25C-1AF8-4356-8B33-432D8FDCB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27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C791C9A-9C8D-4013-89FF-A4181C06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CA44-FF58-4490-A514-42AE1B402178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13B0371-CD04-4247-9B11-E4F0042A1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90A7347-5486-4A16-B7C9-6FBEF535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E25C-1AF8-4356-8B33-432D8FDCB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14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1DA47-B399-47C9-B5CD-E556C0BC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1E74A2-1960-4999-B119-F4678519E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BFFDDD3-3EE2-4B35-ADBE-8E2A8E6C9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9AE06E-7202-4B4C-986C-E41F30D8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CA44-FF58-4490-A514-42AE1B402178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927400-2A06-4A2D-AEB9-D69EE5484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6E1AF0-88F5-4E77-8D72-F9149D8E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E25C-1AF8-4356-8B33-432D8FDCB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0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39AFA2-68E1-4DF1-9B57-04F3A8C85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29ED715-2C00-4C05-995B-B2435822DA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CC3AC82-3316-43CE-9190-8C5D53654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5A3528-31F7-4F36-85D2-2A9F1CA5B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CA44-FF58-4490-A514-42AE1B402178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3A348B6-A6D8-417A-995D-7492C022F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2E24F2F-F539-4FAE-B7D5-34E471A15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E25C-1AF8-4356-8B33-432D8FDCB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2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02FE4D9-CDE6-44F8-9036-07DF38FE8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1F0079-D9D2-4709-AE1D-10CFE1650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EF3240-4BA3-44D2-B596-5550D9A28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BCA44-FF58-4490-A514-42AE1B402178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F0617B-B704-4EFA-8448-E20E4A878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AC90BA-715E-47AB-AA46-7619DB447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2E25C-1AF8-4356-8B33-432D8FDCB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13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4" r:id="rId12"/>
    <p:sldLayoutId id="2147483705" r:id="rId13"/>
    <p:sldLayoutId id="2147483707" r:id="rId14"/>
    <p:sldLayoutId id="214748370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file:///C:\Users\ferra\Desktop\ARATU%20SEGUROS\1-APRESENTA&#199;&#213;ES%20SAUDE%20PME\AP1\SAUDE%20PME.xlsm!RESUMO2!L2C2:L18C4" TargetMode="Externa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image" Target="../media/image36.jpe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Uma imagem contendo pessoa, mão, pequeno, mesa&#10;&#10;Descrição gerada automaticamente">
            <a:extLst>
              <a:ext uri="{FF2B5EF4-FFF2-40B4-BE49-F238E27FC236}">
                <a16:creationId xmlns:a16="http://schemas.microsoft.com/office/drawing/2014/main" id="{08BEFAAE-8210-3C58-53E0-292A8BCFB7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7"/>
          <a:stretch/>
        </p:blipFill>
        <p:spPr>
          <a:xfrm>
            <a:off x="4188542" y="0"/>
            <a:ext cx="8003458" cy="6858000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2564242-B941-0C36-EDA5-ACA4D5DC6F79}"/>
              </a:ext>
            </a:extLst>
          </p:cNvPr>
          <p:cNvGrpSpPr/>
          <p:nvPr/>
        </p:nvGrpSpPr>
        <p:grpSpPr>
          <a:xfrm>
            <a:off x="0" y="3140595"/>
            <a:ext cx="5358582" cy="880799"/>
            <a:chOff x="0" y="3140595"/>
            <a:chExt cx="5358582" cy="880799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C63C5904-3D8B-552B-1E19-70ACFEAB1182}"/>
                </a:ext>
              </a:extLst>
            </p:cNvPr>
            <p:cNvSpPr/>
            <p:nvPr/>
          </p:nvSpPr>
          <p:spPr>
            <a:xfrm>
              <a:off x="0" y="3140595"/>
              <a:ext cx="5358581" cy="880799"/>
            </a:xfrm>
            <a:prstGeom prst="rect">
              <a:avLst/>
            </a:prstGeom>
            <a:solidFill>
              <a:srgbClr val="0061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CD565D83-4E46-7ADC-1304-2856FF78BC3C}"/>
                </a:ext>
              </a:extLst>
            </p:cNvPr>
            <p:cNvSpPr txBox="1"/>
            <p:nvPr/>
          </p:nvSpPr>
          <p:spPr>
            <a:xfrm>
              <a:off x="0" y="3270712"/>
              <a:ext cx="53585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dirty="0">
                  <a:solidFill>
                    <a:schemeClr val="bg1"/>
                  </a:solidFill>
                  <a:latin typeface="Montserrat SemiBold" panose="00000700000000000000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SAÚDE EMPRESARIAL</a:t>
              </a:r>
            </a:p>
          </p:txBody>
        </p:sp>
      </p:grpSp>
      <p:pic>
        <p:nvPicPr>
          <p:cNvPr id="22" name="Imagem 21" descr="Logotipo&#10;&#10;Descrição gerada automaticamente">
            <a:extLst>
              <a:ext uri="{FF2B5EF4-FFF2-40B4-BE49-F238E27FC236}">
                <a16:creationId xmlns:a16="http://schemas.microsoft.com/office/drawing/2014/main" id="{E1A52852-BAA4-7F86-3BFC-505186E20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4" y="423828"/>
            <a:ext cx="2557955" cy="220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3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 descr="Hospitalização com preenchimento sólido">
            <a:extLst>
              <a:ext uri="{FF2B5EF4-FFF2-40B4-BE49-F238E27FC236}">
                <a16:creationId xmlns:a16="http://schemas.microsoft.com/office/drawing/2014/main" id="{23E4D646-BA9A-2759-2B1B-4937A1AD1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1757" y="4023309"/>
            <a:ext cx="914400" cy="914400"/>
          </a:xfrm>
          <a:prstGeom prst="rect">
            <a:avLst/>
          </a:prstGeom>
          <a:effectLst/>
        </p:spPr>
      </p:pic>
      <p:pic>
        <p:nvPicPr>
          <p:cNvPr id="11" name="Gráfico 10" descr="Grupo de pessoas com preenchimento sólido">
            <a:extLst>
              <a:ext uri="{FF2B5EF4-FFF2-40B4-BE49-F238E27FC236}">
                <a16:creationId xmlns:a16="http://schemas.microsoft.com/office/drawing/2014/main" id="{5A8EFDB2-CF28-E828-4BC8-4592E4F75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836" y="1813419"/>
            <a:ext cx="914400" cy="914400"/>
          </a:xfrm>
          <a:prstGeom prst="rect">
            <a:avLst/>
          </a:prstGeom>
          <a:effectLst/>
        </p:spPr>
      </p:pic>
      <p:pic>
        <p:nvPicPr>
          <p:cNvPr id="13" name="Gráfico 12" descr="Documento com preenchimento sólido">
            <a:extLst>
              <a:ext uri="{FF2B5EF4-FFF2-40B4-BE49-F238E27FC236}">
                <a16:creationId xmlns:a16="http://schemas.microsoft.com/office/drawing/2014/main" id="{45673AA3-094A-2A24-5E0B-DD9FD9EB74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9623" y="2960871"/>
            <a:ext cx="914400" cy="914400"/>
          </a:xfrm>
          <a:prstGeom prst="rect">
            <a:avLst/>
          </a:prstGeom>
          <a:effectLst/>
        </p:spPr>
      </p:pic>
      <p:pic>
        <p:nvPicPr>
          <p:cNvPr id="17" name="Gráfico 16" descr="Gráfico de pizza com preenchimento sólido">
            <a:extLst>
              <a:ext uri="{FF2B5EF4-FFF2-40B4-BE49-F238E27FC236}">
                <a16:creationId xmlns:a16="http://schemas.microsoft.com/office/drawing/2014/main" id="{D479396B-36B7-F266-692C-F5FF2484BA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9623" y="4101732"/>
            <a:ext cx="914400" cy="914400"/>
          </a:xfrm>
          <a:prstGeom prst="rect">
            <a:avLst/>
          </a:prstGeom>
          <a:effectLst/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128D2A4D-84F7-D1F9-C19E-CCEB257FD123}"/>
              </a:ext>
            </a:extLst>
          </p:cNvPr>
          <p:cNvSpPr txBox="1"/>
          <p:nvPr/>
        </p:nvSpPr>
        <p:spPr>
          <a:xfrm>
            <a:off x="1686236" y="1839732"/>
            <a:ext cx="4159161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Demografia</a:t>
            </a:r>
          </a:p>
          <a:p>
            <a:r>
              <a:rPr lang="pt-BR" sz="1600" dirty="0">
                <a:solidFill>
                  <a:schemeClr val="tx2"/>
                </a:solidFill>
              </a:rPr>
              <a:t>Demonstra o perfil demográfico da empresa selecionada.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44D5D44-7732-A192-0285-1E8E9FA56E6F}"/>
              </a:ext>
            </a:extLst>
          </p:cNvPr>
          <p:cNvSpPr txBox="1"/>
          <p:nvPr/>
        </p:nvSpPr>
        <p:spPr>
          <a:xfrm>
            <a:off x="1686236" y="3013497"/>
            <a:ext cx="4159161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Indicadores Resumo</a:t>
            </a:r>
          </a:p>
          <a:p>
            <a:r>
              <a:rPr lang="pt-BR" sz="1600" dirty="0">
                <a:solidFill>
                  <a:schemeClr val="tx2"/>
                </a:solidFill>
              </a:rPr>
              <a:t>Divisão por grupos dos principais indicadores financeiros.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BCBEBB6-7207-4064-76CA-CBDFE66C5FB0}"/>
              </a:ext>
            </a:extLst>
          </p:cNvPr>
          <p:cNvSpPr txBox="1"/>
          <p:nvPr/>
        </p:nvSpPr>
        <p:spPr>
          <a:xfrm>
            <a:off x="1734023" y="4187262"/>
            <a:ext cx="4159161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Sinistro - Análises</a:t>
            </a:r>
          </a:p>
          <a:p>
            <a:r>
              <a:rPr lang="pt-BR" sz="1600" dirty="0">
                <a:solidFill>
                  <a:schemeClr val="tx2"/>
                </a:solidFill>
              </a:rPr>
              <a:t>Apresenta os principais indicadores de utilização.</a:t>
            </a:r>
          </a:p>
        </p:txBody>
      </p:sp>
      <p:pic>
        <p:nvPicPr>
          <p:cNvPr id="22" name="Gráfico 21" descr="Gráfico de barras com tendência ascendente com preenchimento sólido">
            <a:extLst>
              <a:ext uri="{FF2B5EF4-FFF2-40B4-BE49-F238E27FC236}">
                <a16:creationId xmlns:a16="http://schemas.microsoft.com/office/drawing/2014/main" id="{93C708F9-B0FE-F6AF-4B67-289BC88BCF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9623" y="5361027"/>
            <a:ext cx="914400" cy="914400"/>
          </a:xfrm>
          <a:prstGeom prst="rect">
            <a:avLst/>
          </a:prstGeom>
          <a:effectLst/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7E6785FC-7281-5D0C-E4B9-65071F43E571}"/>
              </a:ext>
            </a:extLst>
          </p:cNvPr>
          <p:cNvSpPr txBox="1"/>
          <p:nvPr/>
        </p:nvSpPr>
        <p:spPr>
          <a:xfrm>
            <a:off x="1734022" y="5361027"/>
            <a:ext cx="4159161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Sinistro - Evoluções</a:t>
            </a:r>
          </a:p>
          <a:p>
            <a:r>
              <a:rPr lang="pt-BR" sz="1600" dirty="0">
                <a:solidFill>
                  <a:schemeClr val="tx2"/>
                </a:solidFill>
              </a:rPr>
              <a:t>Análise temporal do sinistro com detalhamento da utilização (consultas, exames, internações).</a:t>
            </a:r>
          </a:p>
        </p:txBody>
      </p:sp>
      <p:pic>
        <p:nvPicPr>
          <p:cNvPr id="25" name="Gráfico 24" descr="Oferta e procura com preenchimento sólido">
            <a:extLst>
              <a:ext uri="{FF2B5EF4-FFF2-40B4-BE49-F238E27FC236}">
                <a16:creationId xmlns:a16="http://schemas.microsoft.com/office/drawing/2014/main" id="{F514F015-44EE-4C64-4648-8920A6372F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51757" y="1744651"/>
            <a:ext cx="914400" cy="914400"/>
          </a:xfrm>
          <a:prstGeom prst="rect">
            <a:avLst/>
          </a:prstGeom>
          <a:effectLst/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4617767E-C360-DB6B-7A58-7C07F10246BA}"/>
              </a:ext>
            </a:extLst>
          </p:cNvPr>
          <p:cNvSpPr txBox="1"/>
          <p:nvPr/>
        </p:nvSpPr>
        <p:spPr>
          <a:xfrm>
            <a:off x="7266157" y="1770964"/>
            <a:ext cx="4159161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Comparativos</a:t>
            </a:r>
          </a:p>
          <a:p>
            <a:r>
              <a:rPr lang="pt-BR" sz="1600" dirty="0">
                <a:solidFill>
                  <a:schemeClr val="tx2"/>
                </a:solidFill>
              </a:rPr>
              <a:t>Comparativo entre os indicadores, que possibilita uma análise mais robusta do sinistro. </a:t>
            </a:r>
          </a:p>
        </p:txBody>
      </p:sp>
      <p:pic>
        <p:nvPicPr>
          <p:cNvPr id="27" name="Gráfico 26" descr="Casa com preenchimento sólido">
            <a:extLst>
              <a:ext uri="{FF2B5EF4-FFF2-40B4-BE49-F238E27FC236}">
                <a16:creationId xmlns:a16="http://schemas.microsoft.com/office/drawing/2014/main" id="{B5682EFB-6B05-9E4E-32C0-BE4076DF4D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51757" y="2854427"/>
            <a:ext cx="914400" cy="914400"/>
          </a:xfrm>
          <a:prstGeom prst="rect">
            <a:avLst/>
          </a:prstGeom>
          <a:effectLst/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05B73714-EF72-601D-D051-98069ABE888F}"/>
              </a:ext>
            </a:extLst>
          </p:cNvPr>
          <p:cNvSpPr txBox="1"/>
          <p:nvPr/>
        </p:nvSpPr>
        <p:spPr>
          <a:xfrm>
            <a:off x="7274615" y="2852764"/>
            <a:ext cx="4159161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Prestadores</a:t>
            </a:r>
          </a:p>
          <a:p>
            <a:r>
              <a:rPr lang="pt-BR" sz="1600" dirty="0">
                <a:solidFill>
                  <a:schemeClr val="tx2"/>
                </a:solidFill>
              </a:rPr>
              <a:t>Apresentação dos principais provedores, classificados por utilização geral e tipo de evento. 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D6E05F78-62B3-4B81-E010-86545BD7E67D}"/>
              </a:ext>
            </a:extLst>
          </p:cNvPr>
          <p:cNvSpPr txBox="1"/>
          <p:nvPr/>
        </p:nvSpPr>
        <p:spPr>
          <a:xfrm>
            <a:off x="7323775" y="4192350"/>
            <a:ext cx="4159161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Utilização Individual</a:t>
            </a:r>
          </a:p>
          <a:p>
            <a:r>
              <a:rPr lang="pt-BR" sz="1600" dirty="0">
                <a:solidFill>
                  <a:schemeClr val="tx2"/>
                </a:solidFill>
              </a:rPr>
              <a:t>Seleção dos principais utilizadores da rede, classificados por tipo e ordenados por custo.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7308B83C-412C-9D79-9118-9D4739EC1685}"/>
              </a:ext>
            </a:extLst>
          </p:cNvPr>
          <p:cNvSpPr/>
          <p:nvPr/>
        </p:nvSpPr>
        <p:spPr>
          <a:xfrm>
            <a:off x="314633" y="283160"/>
            <a:ext cx="56142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4000" b="1" cap="none" spc="0" dirty="0">
                <a:ln w="0">
                  <a:noFill/>
                </a:ln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Escopo do Sistema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929BEB24-9168-2E39-64A9-E41783F54098}"/>
              </a:ext>
            </a:extLst>
          </p:cNvPr>
          <p:cNvSpPr/>
          <p:nvPr/>
        </p:nvSpPr>
        <p:spPr>
          <a:xfrm>
            <a:off x="462120" y="991046"/>
            <a:ext cx="61943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C79BBDF-B87A-42BF-1DDE-9E1DEA81DA50}"/>
              </a:ext>
            </a:extLst>
          </p:cNvPr>
          <p:cNvSpPr/>
          <p:nvPr/>
        </p:nvSpPr>
        <p:spPr>
          <a:xfrm>
            <a:off x="5397911" y="352908"/>
            <a:ext cx="5909183" cy="584775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0">
                  <a:noFill/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Relatórios de BI</a:t>
            </a:r>
          </a:p>
        </p:txBody>
      </p:sp>
    </p:spTree>
    <p:extLst>
      <p:ext uri="{BB962C8B-B14F-4D97-AF65-F5344CB8AC3E}">
        <p14:creationId xmlns:p14="http://schemas.microsoft.com/office/powerpoint/2010/main" val="1104274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5FF21F1-B8C2-C02C-DC27-EE6F64369612}"/>
              </a:ext>
            </a:extLst>
          </p:cNvPr>
          <p:cNvSpPr/>
          <p:nvPr/>
        </p:nvSpPr>
        <p:spPr>
          <a:xfrm>
            <a:off x="272824" y="118582"/>
            <a:ext cx="60099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600" b="1" dirty="0">
                <a:ln w="0"/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Resumo dos Planos</a:t>
            </a:r>
            <a:endParaRPr lang="pt-BR" sz="3600" b="1" cap="none" spc="0" dirty="0">
              <a:ln w="0"/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A71ABB8-648C-F965-0DEE-06D1D80B2511}"/>
              </a:ext>
            </a:extLst>
          </p:cNvPr>
          <p:cNvSpPr/>
          <p:nvPr/>
        </p:nvSpPr>
        <p:spPr>
          <a:xfrm>
            <a:off x="410929" y="835473"/>
            <a:ext cx="61943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F823BD-F338-EC98-EB6E-6DF87074DD12}"/>
              </a:ext>
            </a:extLst>
          </p:cNvPr>
          <p:cNvSpPr txBox="1"/>
          <p:nvPr/>
        </p:nvSpPr>
        <p:spPr>
          <a:xfrm>
            <a:off x="9080129" y="457136"/>
            <a:ext cx="283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*sujeito a alteração de custo</a:t>
            </a:r>
          </a:p>
        </p:txBody>
      </p:sp>
    </p:spTree>
    <p:extLst>
      <p:ext uri="{BB962C8B-B14F-4D97-AF65-F5344CB8AC3E}">
        <p14:creationId xmlns:p14="http://schemas.microsoft.com/office/powerpoint/2010/main" val="3445589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5FF21F1-B8C2-C02C-DC27-EE6F64369612}"/>
              </a:ext>
            </a:extLst>
          </p:cNvPr>
          <p:cNvSpPr/>
          <p:nvPr/>
        </p:nvSpPr>
        <p:spPr>
          <a:xfrm>
            <a:off x="263444" y="213507"/>
            <a:ext cx="67252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4000" b="1" dirty="0">
                <a:ln w="0"/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Resumo dos Planos</a:t>
            </a:r>
            <a:endParaRPr lang="pt-BR" sz="4000" b="1" cap="none" spc="0" dirty="0">
              <a:ln w="0"/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A71ABB8-648C-F965-0DEE-06D1D80B2511}"/>
              </a:ext>
            </a:extLst>
          </p:cNvPr>
          <p:cNvSpPr/>
          <p:nvPr/>
        </p:nvSpPr>
        <p:spPr>
          <a:xfrm>
            <a:off x="420761" y="913573"/>
            <a:ext cx="61943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F823BD-F338-EC98-EB6E-6DF87074DD12}"/>
              </a:ext>
            </a:extLst>
          </p:cNvPr>
          <p:cNvSpPr txBox="1"/>
          <p:nvPr/>
        </p:nvSpPr>
        <p:spPr>
          <a:xfrm>
            <a:off x="9080129" y="457136"/>
            <a:ext cx="283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*sujeito a alteração de custo</a:t>
            </a:r>
          </a:p>
        </p:txBody>
      </p:sp>
    </p:spTree>
    <p:extLst>
      <p:ext uri="{BB962C8B-B14F-4D97-AF65-F5344CB8AC3E}">
        <p14:creationId xmlns:p14="http://schemas.microsoft.com/office/powerpoint/2010/main" val="1220694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FF823BD-F338-EC98-EB6E-6DF87074DD12}"/>
              </a:ext>
            </a:extLst>
          </p:cNvPr>
          <p:cNvSpPr txBox="1"/>
          <p:nvPr/>
        </p:nvSpPr>
        <p:spPr>
          <a:xfrm>
            <a:off x="9097312" y="342608"/>
            <a:ext cx="283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*sujeito a alteração de custo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98F3843-A756-EAAA-B57D-504A8587A8E7}"/>
              </a:ext>
            </a:extLst>
          </p:cNvPr>
          <p:cNvSpPr/>
          <p:nvPr/>
        </p:nvSpPr>
        <p:spPr>
          <a:xfrm>
            <a:off x="255641" y="173331"/>
            <a:ext cx="67252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4000" b="1" dirty="0">
                <a:ln w="0"/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Resumo dos Custos</a:t>
            </a:r>
            <a:endParaRPr lang="pt-BR" sz="4000" b="1" cap="none" spc="0" dirty="0">
              <a:ln w="0"/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D1DA974-9EE2-2F03-0018-FFEC40CD702A}"/>
              </a:ext>
            </a:extLst>
          </p:cNvPr>
          <p:cNvSpPr/>
          <p:nvPr/>
        </p:nvSpPr>
        <p:spPr>
          <a:xfrm>
            <a:off x="383461" y="879450"/>
            <a:ext cx="61943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94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5FF21F1-B8C2-C02C-DC27-EE6F64369612}"/>
              </a:ext>
            </a:extLst>
          </p:cNvPr>
          <p:cNvSpPr/>
          <p:nvPr/>
        </p:nvSpPr>
        <p:spPr>
          <a:xfrm>
            <a:off x="263444" y="213507"/>
            <a:ext cx="67252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4000" b="1" dirty="0">
                <a:ln w="0"/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Resumo dos Planos</a:t>
            </a:r>
            <a:endParaRPr lang="pt-BR" sz="4000" b="1" cap="none" spc="0" dirty="0">
              <a:ln w="0"/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A71ABB8-648C-F965-0DEE-06D1D80B2511}"/>
              </a:ext>
            </a:extLst>
          </p:cNvPr>
          <p:cNvSpPr/>
          <p:nvPr/>
        </p:nvSpPr>
        <p:spPr>
          <a:xfrm>
            <a:off x="420761" y="913573"/>
            <a:ext cx="61943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F823BD-F338-EC98-EB6E-6DF87074DD12}"/>
              </a:ext>
            </a:extLst>
          </p:cNvPr>
          <p:cNvSpPr txBox="1"/>
          <p:nvPr/>
        </p:nvSpPr>
        <p:spPr>
          <a:xfrm>
            <a:off x="8714445" y="693644"/>
            <a:ext cx="283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*sujeito a alteração de custo</a:t>
            </a:r>
          </a:p>
        </p:txBody>
      </p:sp>
    </p:spTree>
    <p:extLst>
      <p:ext uri="{BB962C8B-B14F-4D97-AF65-F5344CB8AC3E}">
        <p14:creationId xmlns:p14="http://schemas.microsoft.com/office/powerpoint/2010/main" val="1967647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FF823BD-F338-EC98-EB6E-6DF87074DD12}"/>
              </a:ext>
            </a:extLst>
          </p:cNvPr>
          <p:cNvSpPr txBox="1"/>
          <p:nvPr/>
        </p:nvSpPr>
        <p:spPr>
          <a:xfrm>
            <a:off x="9097312" y="342608"/>
            <a:ext cx="283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*sujeito a alteração de custo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98F3843-A756-EAAA-B57D-504A8587A8E7}"/>
              </a:ext>
            </a:extLst>
          </p:cNvPr>
          <p:cNvSpPr/>
          <p:nvPr/>
        </p:nvSpPr>
        <p:spPr>
          <a:xfrm>
            <a:off x="255641" y="173331"/>
            <a:ext cx="67252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4000" b="1" dirty="0">
                <a:ln w="0"/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Resumo dos Custos</a:t>
            </a:r>
            <a:endParaRPr lang="pt-BR" sz="4000" b="1" cap="none" spc="0" dirty="0">
              <a:ln w="0"/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D1DA974-9EE2-2F03-0018-FFEC40CD702A}"/>
              </a:ext>
            </a:extLst>
          </p:cNvPr>
          <p:cNvSpPr/>
          <p:nvPr/>
        </p:nvSpPr>
        <p:spPr>
          <a:xfrm>
            <a:off x="383461" y="879450"/>
            <a:ext cx="61943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27678E1-630B-CB53-D6BC-F03AB2064F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402847"/>
              </p:ext>
            </p:extLst>
          </p:nvPr>
        </p:nvGraphicFramePr>
        <p:xfrm>
          <a:off x="1050925" y="1150374"/>
          <a:ext cx="10090150" cy="5222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2" imgW="12100702" imgH="7010431" progId="Excel.SheetMacroEnabled.12">
                  <p:link updateAutomatic="1"/>
                </p:oleObj>
              </mc:Choice>
              <mc:Fallback>
                <p:oleObj name="Macro-Enabled Worksheet" r:id="rId2" imgW="12100702" imgH="7010431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0925" y="1150374"/>
                        <a:ext cx="10090150" cy="5222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2022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AC79EF4-EF9B-37AA-C26C-4FA6C65C6B1D}"/>
              </a:ext>
            </a:extLst>
          </p:cNvPr>
          <p:cNvSpPr/>
          <p:nvPr/>
        </p:nvSpPr>
        <p:spPr>
          <a:xfrm>
            <a:off x="334300" y="342608"/>
            <a:ext cx="67252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4000" b="1" dirty="0">
                <a:ln w="0"/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Informações Gerais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8333070-5BA4-C5C7-549E-373636D2F946}"/>
              </a:ext>
            </a:extLst>
          </p:cNvPr>
          <p:cNvSpPr/>
          <p:nvPr/>
        </p:nvSpPr>
        <p:spPr>
          <a:xfrm>
            <a:off x="462120" y="1048727"/>
            <a:ext cx="61943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74E84D1-114E-8A8C-21C4-8D7BC48ED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361373"/>
              </p:ext>
            </p:extLst>
          </p:nvPr>
        </p:nvGraphicFramePr>
        <p:xfrm>
          <a:off x="334299" y="1524047"/>
          <a:ext cx="11519997" cy="416719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23381">
                  <a:extLst>
                    <a:ext uri="{9D8B030D-6E8A-4147-A177-3AD203B41FA5}">
                      <a16:colId xmlns:a16="http://schemas.microsoft.com/office/drawing/2014/main" val="1307337989"/>
                    </a:ext>
                  </a:extLst>
                </a:gridCol>
                <a:gridCol w="1262077">
                  <a:extLst>
                    <a:ext uri="{9D8B030D-6E8A-4147-A177-3AD203B41FA5}">
                      <a16:colId xmlns:a16="http://schemas.microsoft.com/office/drawing/2014/main" val="2687365956"/>
                    </a:ext>
                  </a:extLst>
                </a:gridCol>
                <a:gridCol w="1262077">
                  <a:extLst>
                    <a:ext uri="{9D8B030D-6E8A-4147-A177-3AD203B41FA5}">
                      <a16:colId xmlns:a16="http://schemas.microsoft.com/office/drawing/2014/main" val="468884279"/>
                    </a:ext>
                  </a:extLst>
                </a:gridCol>
                <a:gridCol w="1262077">
                  <a:extLst>
                    <a:ext uri="{9D8B030D-6E8A-4147-A177-3AD203B41FA5}">
                      <a16:colId xmlns:a16="http://schemas.microsoft.com/office/drawing/2014/main" val="335942916"/>
                    </a:ext>
                  </a:extLst>
                </a:gridCol>
                <a:gridCol w="1262077">
                  <a:extLst>
                    <a:ext uri="{9D8B030D-6E8A-4147-A177-3AD203B41FA5}">
                      <a16:colId xmlns:a16="http://schemas.microsoft.com/office/drawing/2014/main" val="2044724444"/>
                    </a:ext>
                  </a:extLst>
                </a:gridCol>
                <a:gridCol w="1262077">
                  <a:extLst>
                    <a:ext uri="{9D8B030D-6E8A-4147-A177-3AD203B41FA5}">
                      <a16:colId xmlns:a16="http://schemas.microsoft.com/office/drawing/2014/main" val="728070537"/>
                    </a:ext>
                  </a:extLst>
                </a:gridCol>
                <a:gridCol w="1262077">
                  <a:extLst>
                    <a:ext uri="{9D8B030D-6E8A-4147-A177-3AD203B41FA5}">
                      <a16:colId xmlns:a16="http://schemas.microsoft.com/office/drawing/2014/main" val="2645720235"/>
                    </a:ext>
                  </a:extLst>
                </a:gridCol>
                <a:gridCol w="1262077">
                  <a:extLst>
                    <a:ext uri="{9D8B030D-6E8A-4147-A177-3AD203B41FA5}">
                      <a16:colId xmlns:a16="http://schemas.microsoft.com/office/drawing/2014/main" val="3084272177"/>
                    </a:ext>
                  </a:extLst>
                </a:gridCol>
                <a:gridCol w="1262077">
                  <a:extLst>
                    <a:ext uri="{9D8B030D-6E8A-4147-A177-3AD203B41FA5}">
                      <a16:colId xmlns:a16="http://schemas.microsoft.com/office/drawing/2014/main" val="2945650221"/>
                    </a:ext>
                  </a:extLst>
                </a:gridCol>
              </a:tblGrid>
              <a:tr h="71799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003965"/>
                  </a:ext>
                </a:extLst>
              </a:tr>
              <a:tr h="749202">
                <a:tc>
                  <a:txBody>
                    <a:bodyPr/>
                    <a:lstStyle/>
                    <a:p>
                      <a:pPr algn="l"/>
                      <a:r>
                        <a:rPr lang="pt-BR" sz="1400" dirty="0"/>
                        <a:t>TIPO DE PLANO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Ambulatorial + Hospitalar Com Obstetrícia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Ambulatorial + Hospitalar Com Obstetrícia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Ambulatorial + Hospitalar Com Obstetrícia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Ambulatorial + Hospitalar Com Obstetrícia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Ambulatorial + Hospitalar Com Obstetrícia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Ambulatorial + Hospitalar Com Obstetrícia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Ambulatorial + Hospitalar Com Obstetrícia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Ambulatorial + Hospitalar Com Obstetrícia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41819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pt-BR" sz="1400" dirty="0"/>
                        <a:t>ABRANGÊNCIA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Nacional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Nacional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Nacional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Nacional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Nacional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Municipal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Regional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Municipal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27731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pt-BR" sz="1400" dirty="0"/>
                        <a:t>REEMBOLSO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Sim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Sim</a:t>
                      </a:r>
                      <a:endParaRPr lang="pt-BR" sz="12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Sim</a:t>
                      </a:r>
                      <a:endParaRPr lang="pt-BR" sz="12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Sim</a:t>
                      </a:r>
                      <a:endParaRPr lang="pt-BR" sz="12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Sim</a:t>
                      </a:r>
                      <a:endParaRPr lang="pt-BR" sz="12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Não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Não</a:t>
                      </a:r>
                      <a:endParaRPr lang="pt-BR" sz="12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Não</a:t>
                      </a:r>
                      <a:endParaRPr lang="pt-BR" sz="12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41698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pt-BR" sz="1400" dirty="0"/>
                        <a:t>TX DE IMPLANTAÇÃO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R$ 5,50 por Usuário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Não Possui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R$ 10,00 por Usuário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Não Possui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Não Possui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Não Possui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R$ 10,00 por Usuário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Não Possui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03391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pt-BR" sz="1400" dirty="0"/>
                        <a:t>VIGÊNCIA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99292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pt-BR" sz="1400" dirty="0"/>
                        <a:t>BREAK EVEN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5101716"/>
                  </a:ext>
                </a:extLst>
              </a:tr>
            </a:tbl>
          </a:graphicData>
        </a:graphic>
      </p:graphicFrame>
      <p:pic>
        <p:nvPicPr>
          <p:cNvPr id="6" name="Imagem 5" descr="Uma imagem contendo desenho, texto, placar&#10;&#10;Descrição gerada automaticamente">
            <a:extLst>
              <a:ext uri="{FF2B5EF4-FFF2-40B4-BE49-F238E27FC236}">
                <a16:creationId xmlns:a16="http://schemas.microsoft.com/office/drawing/2014/main" id="{4C1BB264-55EC-46E1-058A-DFBF58988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54" b="90000" l="2375" r="99750">
                        <a14:foregroundMark x1="2375" y1="57692" x2="3375" y2="70385"/>
                        <a14:foregroundMark x1="15250" y1="66538" x2="15875" y2="77692"/>
                        <a14:foregroundMark x1="28000" y1="71154" x2="28125" y2="79615"/>
                        <a14:foregroundMark x1="28875" y1="51923" x2="28875" y2="51923"/>
                        <a14:foregroundMark x1="51625" y1="64615" x2="51625" y2="80000"/>
                        <a14:foregroundMark x1="60750" y1="68077" x2="61250" y2="81923"/>
                        <a14:foregroundMark x1="85000" y1="57692" x2="84500" y2="77692"/>
                        <a14:foregroundMark x1="84500" y1="77692" x2="83750" y2="79615"/>
                        <a14:foregroundMark x1="92625" y1="51923" x2="94625" y2="63077"/>
                        <a14:foregroundMark x1="2125" y1="33077" x2="3982" y2="32627"/>
                        <a14:foregroundMark x1="65921" y1="32855" x2="85419" y2="34329"/>
                        <a14:foregroundMark x1="62240" y1="32577" x2="62685" y2="32611"/>
                        <a14:foregroundMark x1="48796" y1="31560" x2="49317" y2="31599"/>
                        <a14:foregroundMark x1="45125" y1="68846" x2="45750" y2="83077"/>
                        <a14:foregroundMark x1="3500" y1="16538" x2="3500" y2="16538"/>
                        <a14:foregroundMark x1="12250" y1="13846" x2="12250" y2="13846"/>
                        <a14:foregroundMark x1="15000" y1="19231" x2="15000" y2="19231"/>
                        <a14:foregroundMark x1="21125" y1="18462" x2="21125" y2="18462"/>
                        <a14:foregroundMark x1="23375" y1="18462" x2="23375" y2="18462"/>
                        <a14:foregroundMark x1="31375" y1="17692" x2="31375" y2="17692"/>
                        <a14:foregroundMark x1="37125" y1="14231" x2="37125" y2="14231"/>
                        <a14:foregroundMark x1="44375" y1="20000" x2="44375" y2="20000"/>
                        <a14:foregroundMark x1="46875" y1="16538" x2="46875" y2="16538"/>
                        <a14:foregroundMark x1="52125" y1="18462" x2="52125" y2="18462"/>
                        <a14:foregroundMark x1="52000" y1="6538" x2="52000" y2="6538"/>
                        <a14:foregroundMark x1="56625" y1="15769" x2="56625" y2="15769"/>
                        <a14:foregroundMark x1="59625" y1="18462" x2="59625" y2="18462"/>
                        <a14:foregroundMark x1="64125" y1="19231" x2="64125" y2="19231"/>
                        <a14:foregroundMark x1="69500" y1="15385" x2="69500" y2="15385"/>
                        <a14:foregroundMark x1="89322" y1="33607" x2="95000" y2="34231"/>
                        <a14:foregroundMark x1="95000" y1="34231" x2="99750" y2="33077"/>
                        <a14:foregroundMark x1="62500" y1="32308" x2="63340" y2="32093"/>
                        <a14:foregroundMark x1="47000" y1="34231" x2="50250" y2="34231"/>
                        <a14:backgroundMark x1="9375" y1="28462" x2="16250" y2="26923"/>
                        <a14:backgroundMark x1="16250" y1="26923" x2="47899" y2="29885"/>
                        <a14:backgroundMark x1="8583" y1="31906" x2="9750" y2="31538"/>
                        <a14:backgroundMark x1="50727" y1="31923" x2="62375" y2="31923"/>
                        <a14:backgroundMark x1="28375" y1="22308" x2="28375" y2="22308"/>
                        <a14:backgroundMark x1="43250" y1="20769" x2="43250" y2="20769"/>
                        <a14:backgroundMark x1="66000" y1="20769" x2="66000" y2="20769"/>
                        <a14:backgroundMark x1="11625" y1="15385" x2="11625" y2="15385"/>
                        <a14:backgroundMark x1="99739" y1="33133" x2="99875" y2="33077"/>
                        <a14:backgroundMark x1="99875" y1="33077" x2="99875" y2="33077"/>
                        <a14:backgroundMark x1="85125" y1="35769" x2="85556" y2="35742"/>
                        <a14:backgroundMark x1="4125" y1="31923" x2="9125" y2="31538"/>
                        <a14:backgroundMark x1="87125" y1="31923" x2="87125" y2="31923"/>
                        <a14:backgroundMark x1="87125" y1="31923" x2="87125" y2="31923"/>
                        <a14:backgroundMark x1="87125" y1="31538" x2="87125" y2="31538"/>
                        <a14:backgroundMark x1="86250" y1="31538" x2="89750" y2="31538"/>
                        <a14:backgroundMark x1="63875" y1="31923" x2="66375" y2="30385"/>
                        <a14:backgroundMark x1="63375" y1="31923" x2="64000" y2="31923"/>
                        <a14:backgroundMark x1="63250" y1="31923" x2="63250" y2="3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63" y="1734203"/>
            <a:ext cx="1107691" cy="360000"/>
          </a:xfrm>
          <a:prstGeom prst="rect">
            <a:avLst/>
          </a:prstGeom>
        </p:spPr>
      </p:pic>
      <p:pic>
        <p:nvPicPr>
          <p:cNvPr id="7" name="Imagem 6" descr="Uma imagem contendo comida, placa&#10;&#10;Descrição gerada automaticamente">
            <a:extLst>
              <a:ext uri="{FF2B5EF4-FFF2-40B4-BE49-F238E27FC236}">
                <a16:creationId xmlns:a16="http://schemas.microsoft.com/office/drawing/2014/main" id="{A02AB340-1B92-F287-E9F0-1F04A24DA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48" y="1789775"/>
            <a:ext cx="1078875" cy="286673"/>
          </a:xfrm>
          <a:prstGeom prst="rect">
            <a:avLst/>
          </a:prstGeom>
        </p:spPr>
      </p:pic>
      <p:pic>
        <p:nvPicPr>
          <p:cNvPr id="8" name="Imagem 7" descr="Uma imagem contendo relógio&#10;&#10;Descrição gerada automaticamente">
            <a:extLst>
              <a:ext uri="{FF2B5EF4-FFF2-40B4-BE49-F238E27FC236}">
                <a16:creationId xmlns:a16="http://schemas.microsoft.com/office/drawing/2014/main" id="{6F5C3811-7B49-AF73-DC10-6AE2F6336A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042" y="1707570"/>
            <a:ext cx="1010859" cy="360000"/>
          </a:xfrm>
          <a:prstGeom prst="rect">
            <a:avLst/>
          </a:prstGeom>
        </p:spPr>
      </p:pic>
      <p:pic>
        <p:nvPicPr>
          <p:cNvPr id="9" name="Imagem 8" descr="Uma imagem contendo desenho, relógio&#10;&#10;Descrição gerada automaticamente">
            <a:extLst>
              <a:ext uri="{FF2B5EF4-FFF2-40B4-BE49-F238E27FC236}">
                <a16:creationId xmlns:a16="http://schemas.microsoft.com/office/drawing/2014/main" id="{88C2077F-C225-FF38-31E1-E6503D9512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08" y="1754407"/>
            <a:ext cx="1128776" cy="288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F12317C-570A-11FC-63E4-EC323C610DC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6378" r="8769" b="23608"/>
          <a:stretch/>
        </p:blipFill>
        <p:spPr>
          <a:xfrm>
            <a:off x="9401232" y="1792333"/>
            <a:ext cx="1093712" cy="288000"/>
          </a:xfrm>
          <a:prstGeom prst="rect">
            <a:avLst/>
          </a:prstGeom>
        </p:spPr>
      </p:pic>
      <p:pic>
        <p:nvPicPr>
          <p:cNvPr id="12" name="Imagem 11" descr="Uma imagem contendo desenho&#10;&#10;Descrição gerada automaticamente">
            <a:extLst>
              <a:ext uri="{FF2B5EF4-FFF2-40B4-BE49-F238E27FC236}">
                <a16:creationId xmlns:a16="http://schemas.microsoft.com/office/drawing/2014/main" id="{AB9C4652-5E90-9F79-3792-A402C8D0371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3540" y1="27034" x2="13540" y2="27034"/>
                        <a14:foregroundMark x1="21739" y1="32808" x2="21739" y2="32808"/>
                        <a14:foregroundMark x1="27081" y1="29659" x2="27081" y2="29659"/>
                        <a14:foregroundMark x1="29068" y1="28871" x2="29068" y2="28871"/>
                        <a14:foregroundMark x1="37516" y1="30709" x2="37516" y2="30709"/>
                        <a14:foregroundMark x1="36025" y1="28609" x2="36025" y2="28609"/>
                        <a14:foregroundMark x1="47081" y1="29921" x2="47081" y2="29921"/>
                        <a14:foregroundMark x1="44348" y1="33071" x2="44348" y2="33071"/>
                        <a14:foregroundMark x1="46708" y1="25197" x2="46708" y2="25197"/>
                        <a14:foregroundMark x1="55528" y1="29134" x2="55528" y2="29134"/>
                        <a14:foregroundMark x1="55528" y1="34383" x2="55528" y2="34383"/>
                        <a14:foregroundMark x1="58137" y1="35958" x2="58137" y2="35958"/>
                        <a14:foregroundMark x1="58012" y1="25984" x2="58012" y2="25984"/>
                        <a14:foregroundMark x1="60373" y1="34383" x2="60373" y2="34383"/>
                        <a14:foregroundMark x1="62857" y1="29396" x2="62857" y2="29396"/>
                        <a14:foregroundMark x1="70932" y1="34383" x2="70932" y2="34383"/>
                        <a14:foregroundMark x1="69938" y1="29134" x2="69938" y2="29134"/>
                        <a14:foregroundMark x1="71180" y1="38320" x2="71180" y2="38320"/>
                        <a14:foregroundMark x1="13540" y1="34121" x2="13540" y2="34121"/>
                        <a14:foregroundMark x1="82236" y1="19423" x2="82236" y2="19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6" t="14224" r="11111" b="54809"/>
          <a:stretch/>
        </p:blipFill>
        <p:spPr>
          <a:xfrm>
            <a:off x="8139661" y="1828333"/>
            <a:ext cx="1167095" cy="216000"/>
          </a:xfrm>
          <a:prstGeom prst="rect">
            <a:avLst/>
          </a:prstGeom>
        </p:spPr>
      </p:pic>
      <p:pic>
        <p:nvPicPr>
          <p:cNvPr id="14" name="Imagem 13" descr="Uma imagem contendo placa, placar, quarto&#10;&#10;Descrição gerada automaticamente">
            <a:extLst>
              <a:ext uri="{FF2B5EF4-FFF2-40B4-BE49-F238E27FC236}">
                <a16:creationId xmlns:a16="http://schemas.microsoft.com/office/drawing/2014/main" id="{071824A6-D704-A67C-0F89-3CF75AB08C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669" y="1752448"/>
            <a:ext cx="1111584" cy="324000"/>
          </a:xfrm>
          <a:prstGeom prst="rect">
            <a:avLst/>
          </a:prstGeom>
        </p:spPr>
      </p:pic>
      <p:pic>
        <p:nvPicPr>
          <p:cNvPr id="15" name="Picture 2" descr="Casseb">
            <a:extLst>
              <a:ext uri="{FF2B5EF4-FFF2-40B4-BE49-F238E27FC236}">
                <a16:creationId xmlns:a16="http://schemas.microsoft.com/office/drawing/2014/main" id="{221C9780-24D8-4BC2-AB55-0FFA1FDA5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" b="15007"/>
          <a:stretch/>
        </p:blipFill>
        <p:spPr bwMode="auto">
          <a:xfrm>
            <a:off x="10677263" y="1764565"/>
            <a:ext cx="1093712" cy="33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297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AC79EF4-EF9B-37AA-C26C-4FA6C65C6B1D}"/>
              </a:ext>
            </a:extLst>
          </p:cNvPr>
          <p:cNvSpPr/>
          <p:nvPr/>
        </p:nvSpPr>
        <p:spPr>
          <a:xfrm>
            <a:off x="334300" y="342608"/>
            <a:ext cx="67252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4000" b="1" dirty="0">
                <a:ln w="0"/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Regras de Aceitação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8333070-5BA4-C5C7-549E-373636D2F946}"/>
              </a:ext>
            </a:extLst>
          </p:cNvPr>
          <p:cNvSpPr/>
          <p:nvPr/>
        </p:nvSpPr>
        <p:spPr>
          <a:xfrm>
            <a:off x="462120" y="1048727"/>
            <a:ext cx="61943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3">
            <a:extLst>
              <a:ext uri="{FF2B5EF4-FFF2-40B4-BE49-F238E27FC236}">
                <a16:creationId xmlns:a16="http://schemas.microsoft.com/office/drawing/2014/main" id="{F0CB328F-5245-F233-97D5-080A706AA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492662"/>
              </p:ext>
            </p:extLst>
          </p:nvPr>
        </p:nvGraphicFramePr>
        <p:xfrm>
          <a:off x="282000" y="1299861"/>
          <a:ext cx="11484000" cy="5256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96800">
                  <a:extLst>
                    <a:ext uri="{9D8B030D-6E8A-4147-A177-3AD203B41FA5}">
                      <a16:colId xmlns:a16="http://schemas.microsoft.com/office/drawing/2014/main" val="1307337989"/>
                    </a:ext>
                  </a:extLst>
                </a:gridCol>
                <a:gridCol w="3062400">
                  <a:extLst>
                    <a:ext uri="{9D8B030D-6E8A-4147-A177-3AD203B41FA5}">
                      <a16:colId xmlns:a16="http://schemas.microsoft.com/office/drawing/2014/main" val="2687365956"/>
                    </a:ext>
                  </a:extLst>
                </a:gridCol>
                <a:gridCol w="3062400">
                  <a:extLst>
                    <a:ext uri="{9D8B030D-6E8A-4147-A177-3AD203B41FA5}">
                      <a16:colId xmlns:a16="http://schemas.microsoft.com/office/drawing/2014/main" val="468884279"/>
                    </a:ext>
                  </a:extLst>
                </a:gridCol>
                <a:gridCol w="3062400">
                  <a:extLst>
                    <a:ext uri="{9D8B030D-6E8A-4147-A177-3AD203B41FA5}">
                      <a16:colId xmlns:a16="http://schemas.microsoft.com/office/drawing/2014/main" val="33594291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solidFill>
                            <a:schemeClr val="tx2"/>
                          </a:solidFill>
                        </a:rPr>
                        <a:t>CONFIRMAÇÃO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solidFill>
                            <a:schemeClr val="tx2"/>
                          </a:solidFill>
                        </a:rPr>
                        <a:t>PLANO COMPULSÓRIO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solidFill>
                            <a:schemeClr val="tx2"/>
                          </a:solidFill>
                        </a:rPr>
                        <a:t>DEPENDENTES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003965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l"/>
                      <a:endParaRPr lang="pt-BR" sz="14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/>
                        <a:t>Aposentados, afastados, gestantes e agregados.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Para aceitação de 100% dos sócios ou funcionários que constem no FGTS.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Filhos, Enteados Até 39  Anos E Cônjuge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41819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l"/>
                      <a:endParaRPr lang="pt-BR" sz="14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Aposentados, afastados, gestantes e agregados.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Para aceitação de 100% dos sócios ou funcionários que constem no FGTS.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Filhos, Nora, Genro, Conjugue, Neto  Enteado e menor sob tutela do Segurado titular, apenas no ato da implantação.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27731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l"/>
                      <a:endParaRPr lang="pt-BR" sz="14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Aposentados, afastados, gestantes e agregados.</a:t>
                      </a:r>
                      <a:endParaRPr kumimoji="0" lang="pt-B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Para aceitação de 100% dos sócios ou funcionários que constem no FGTS.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Filhos, Conjugue, Mãe, Pai, Irmão, Enteado, Sobrinho, Neto, Cunhado, Genro, Tio, Avos, Bisneto, Padrasto, apenas no ato de implantação.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4169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l"/>
                      <a:endParaRPr lang="pt-BR" sz="14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Aposentados, afastados, gestantes e agregados.</a:t>
                      </a:r>
                      <a:endParaRPr kumimoji="0" lang="pt-B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Para aceitação de 100% dos sócios ou funcionários que constem no FGTS.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dirty="0"/>
                        <a:t>Filhos, Enteados, Irmãos e Sobrinhos até 39  anos e Conjugue.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03391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l"/>
                      <a:endParaRPr lang="pt-BR" sz="14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Aposentados, afastados, gestantes e agregados.</a:t>
                      </a:r>
                      <a:endParaRPr kumimoji="0" lang="pt-B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Para aceitação de 100% dos sócios ou funcionários que constem no FGTS.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Filhos até 30 anos, conjugue, enteado, pai, mãe.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71261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l"/>
                      <a:endParaRPr lang="pt-BR" sz="14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Aposentados, afastados, gestantes e agregados.</a:t>
                      </a:r>
                      <a:endParaRPr kumimoji="0" lang="pt-B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Para aceitação de 100% dos sócios ou funcionários que constem no FGTS.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dirty="0"/>
                        <a:t>Filhos Até 24 Anos, Conjugue, Enteado, Pai, mãe,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268325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l"/>
                      <a:endParaRPr lang="pt-BR" sz="14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Aposentados, afastados, gestantes e agregados.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Para aceitação de 100% dos sócios ou funcionários que constem no FGTS.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dirty="0"/>
                        <a:t>Filhos Até 30 Anos, Conjugue, Enteado, </a:t>
                      </a:r>
                      <a:r>
                        <a:rPr lang="pt-BR" sz="1050" dirty="0" err="1"/>
                        <a:t>Pai,mãe</a:t>
                      </a:r>
                      <a:r>
                        <a:rPr lang="pt-BR" sz="1050" dirty="0"/>
                        <a:t>,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504947"/>
                  </a:ext>
                </a:extLst>
              </a:tr>
            </a:tbl>
          </a:graphicData>
        </a:graphic>
      </p:graphicFrame>
      <p:pic>
        <p:nvPicPr>
          <p:cNvPr id="3" name="Imagem 2" descr="Uma imagem contendo desenho, relógio&#10;&#10;Descrição gerada automaticamente">
            <a:extLst>
              <a:ext uri="{FF2B5EF4-FFF2-40B4-BE49-F238E27FC236}">
                <a16:creationId xmlns:a16="http://schemas.microsoft.com/office/drawing/2014/main" id="{75006137-371E-4E89-8449-CC4D57721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1" y="2540610"/>
            <a:ext cx="1410970" cy="360000"/>
          </a:xfrm>
          <a:prstGeom prst="rect">
            <a:avLst/>
          </a:prstGeom>
        </p:spPr>
      </p:pic>
      <p:pic>
        <p:nvPicPr>
          <p:cNvPr id="10" name="Imagem 9" descr="Uma imagem contendo comida, placa&#10;&#10;Descrição gerada automaticamente">
            <a:extLst>
              <a:ext uri="{FF2B5EF4-FFF2-40B4-BE49-F238E27FC236}">
                <a16:creationId xmlns:a16="http://schemas.microsoft.com/office/drawing/2014/main" id="{8B01368B-8B6A-EC55-951A-9C3FCEAD3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98" y="1905166"/>
            <a:ext cx="1354836" cy="360000"/>
          </a:xfrm>
          <a:prstGeom prst="rect">
            <a:avLst/>
          </a:prstGeom>
        </p:spPr>
      </p:pic>
      <p:pic>
        <p:nvPicPr>
          <p:cNvPr id="16" name="Imagem 15" descr="Uma imagem contendo relógio&#10;&#10;Descrição gerada automaticamente">
            <a:extLst>
              <a:ext uri="{FF2B5EF4-FFF2-40B4-BE49-F238E27FC236}">
                <a16:creationId xmlns:a16="http://schemas.microsoft.com/office/drawing/2014/main" id="{DEFD1C1E-3E33-4CB1-02EA-A69230061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93" y="3226147"/>
            <a:ext cx="1111945" cy="396000"/>
          </a:xfrm>
          <a:prstGeom prst="rect">
            <a:avLst/>
          </a:prstGeom>
        </p:spPr>
      </p:pic>
      <p:pic>
        <p:nvPicPr>
          <p:cNvPr id="17" name="Imagem 16" descr="Uma imagem contendo desenho, texto, placar&#10;&#10;Descrição gerada automaticamente">
            <a:extLst>
              <a:ext uri="{FF2B5EF4-FFF2-40B4-BE49-F238E27FC236}">
                <a16:creationId xmlns:a16="http://schemas.microsoft.com/office/drawing/2014/main" id="{4F1BD9B0-F9E7-6346-E1E5-B5E01AF7A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54" b="90000" l="2375" r="99750">
                        <a14:foregroundMark x1="2375" y1="57692" x2="3375" y2="70385"/>
                        <a14:foregroundMark x1="15250" y1="66538" x2="15875" y2="77692"/>
                        <a14:foregroundMark x1="28000" y1="71154" x2="28125" y2="79615"/>
                        <a14:foregroundMark x1="28875" y1="51923" x2="28875" y2="51923"/>
                        <a14:foregroundMark x1="51625" y1="64615" x2="51625" y2="80000"/>
                        <a14:foregroundMark x1="60750" y1="68077" x2="61250" y2="81923"/>
                        <a14:foregroundMark x1="85000" y1="57692" x2="84500" y2="77692"/>
                        <a14:foregroundMark x1="84500" y1="77692" x2="83750" y2="79615"/>
                        <a14:foregroundMark x1="92625" y1="51923" x2="94625" y2="63077"/>
                        <a14:foregroundMark x1="2125" y1="33077" x2="3982" y2="32627"/>
                        <a14:foregroundMark x1="65921" y1="32855" x2="85419" y2="34329"/>
                        <a14:foregroundMark x1="62240" y1="32577" x2="62685" y2="32611"/>
                        <a14:foregroundMark x1="48796" y1="31560" x2="49317" y2="31599"/>
                        <a14:foregroundMark x1="45125" y1="68846" x2="45750" y2="83077"/>
                        <a14:foregroundMark x1="3500" y1="16538" x2="3500" y2="16538"/>
                        <a14:foregroundMark x1="12250" y1="13846" x2="12250" y2="13846"/>
                        <a14:foregroundMark x1="15000" y1="19231" x2="15000" y2="19231"/>
                        <a14:foregroundMark x1="21125" y1="18462" x2="21125" y2="18462"/>
                        <a14:foregroundMark x1="23375" y1="18462" x2="23375" y2="18462"/>
                        <a14:foregroundMark x1="31375" y1="17692" x2="31375" y2="17692"/>
                        <a14:foregroundMark x1="37125" y1="14231" x2="37125" y2="14231"/>
                        <a14:foregroundMark x1="44375" y1="20000" x2="44375" y2="20000"/>
                        <a14:foregroundMark x1="46875" y1="16538" x2="46875" y2="16538"/>
                        <a14:foregroundMark x1="52125" y1="18462" x2="52125" y2="18462"/>
                        <a14:foregroundMark x1="52000" y1="6538" x2="52000" y2="6538"/>
                        <a14:foregroundMark x1="56625" y1="15769" x2="56625" y2="15769"/>
                        <a14:foregroundMark x1="59625" y1="18462" x2="59625" y2="18462"/>
                        <a14:foregroundMark x1="64125" y1="19231" x2="64125" y2="19231"/>
                        <a14:foregroundMark x1="69500" y1="15385" x2="69500" y2="15385"/>
                        <a14:foregroundMark x1="89322" y1="33607" x2="95000" y2="34231"/>
                        <a14:foregroundMark x1="95000" y1="34231" x2="99750" y2="33077"/>
                        <a14:foregroundMark x1="62500" y1="32308" x2="63340" y2="32093"/>
                        <a14:foregroundMark x1="47000" y1="34231" x2="50250" y2="34231"/>
                        <a14:backgroundMark x1="9375" y1="28462" x2="16250" y2="26923"/>
                        <a14:backgroundMark x1="16250" y1="26923" x2="47899" y2="29885"/>
                        <a14:backgroundMark x1="8583" y1="31906" x2="9750" y2="31538"/>
                        <a14:backgroundMark x1="50727" y1="31923" x2="62375" y2="31923"/>
                        <a14:backgroundMark x1="28375" y1="22308" x2="28375" y2="22308"/>
                        <a14:backgroundMark x1="43250" y1="20769" x2="43250" y2="20769"/>
                        <a14:backgroundMark x1="66000" y1="20769" x2="66000" y2="20769"/>
                        <a14:backgroundMark x1="11625" y1="15385" x2="11625" y2="15385"/>
                        <a14:backgroundMark x1="99739" y1="33133" x2="99875" y2="33077"/>
                        <a14:backgroundMark x1="99875" y1="33077" x2="99875" y2="33077"/>
                        <a14:backgroundMark x1="85125" y1="35769" x2="85556" y2="35742"/>
                        <a14:backgroundMark x1="4125" y1="31923" x2="9125" y2="31538"/>
                        <a14:backgroundMark x1="87125" y1="31923" x2="87125" y2="31923"/>
                        <a14:backgroundMark x1="87125" y1="31923" x2="87125" y2="31923"/>
                        <a14:backgroundMark x1="87125" y1="31538" x2="87125" y2="31538"/>
                        <a14:backgroundMark x1="86250" y1="31538" x2="89750" y2="31538"/>
                        <a14:backgroundMark x1="63875" y1="31923" x2="66375" y2="30385"/>
                        <a14:backgroundMark x1="63375" y1="31923" x2="64000" y2="31923"/>
                        <a14:backgroundMark x1="63250" y1="31923" x2="63250" y2="3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99" y="3890770"/>
            <a:ext cx="1329229" cy="432000"/>
          </a:xfrm>
          <a:prstGeom prst="rect">
            <a:avLst/>
          </a:prstGeom>
        </p:spPr>
      </p:pic>
      <p:pic>
        <p:nvPicPr>
          <p:cNvPr id="18" name="Imagem 17" descr="Uma imagem contendo placa, placar, quarto&#10;&#10;Descrição gerada automaticamente">
            <a:extLst>
              <a:ext uri="{FF2B5EF4-FFF2-40B4-BE49-F238E27FC236}">
                <a16:creationId xmlns:a16="http://schemas.microsoft.com/office/drawing/2014/main" id="{3B00D90B-0316-23E1-67CD-4D53F5581B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4" y="4631786"/>
            <a:ext cx="1358602" cy="3960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22ADBCB5-EE8E-A7CE-2BA5-1BD295544EB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6378" r="8769" b="23608"/>
          <a:stretch/>
        </p:blipFill>
        <p:spPr>
          <a:xfrm>
            <a:off x="627234" y="5295424"/>
            <a:ext cx="1503854" cy="396000"/>
          </a:xfrm>
          <a:prstGeom prst="rect">
            <a:avLst/>
          </a:prstGeom>
        </p:spPr>
      </p:pic>
      <p:pic>
        <p:nvPicPr>
          <p:cNvPr id="20" name="Picture 2" descr="Casseb">
            <a:extLst>
              <a:ext uri="{FF2B5EF4-FFF2-40B4-BE49-F238E27FC236}">
                <a16:creationId xmlns:a16="http://schemas.microsoft.com/office/drawing/2014/main" id="{DE0B70BB-830F-123B-2D7F-32BCCCAA1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" b="15007"/>
          <a:stretch/>
        </p:blipFill>
        <p:spPr bwMode="auto">
          <a:xfrm>
            <a:off x="665484" y="5992505"/>
            <a:ext cx="140165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925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AC79EF4-EF9B-37AA-C26C-4FA6C65C6B1D}"/>
              </a:ext>
            </a:extLst>
          </p:cNvPr>
          <p:cNvSpPr/>
          <p:nvPr/>
        </p:nvSpPr>
        <p:spPr>
          <a:xfrm>
            <a:off x="334300" y="342608"/>
            <a:ext cx="67252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4000" b="1" dirty="0">
                <a:ln w="0"/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Coparticipação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8333070-5BA4-C5C7-549E-373636D2F946}"/>
              </a:ext>
            </a:extLst>
          </p:cNvPr>
          <p:cNvSpPr/>
          <p:nvPr/>
        </p:nvSpPr>
        <p:spPr>
          <a:xfrm>
            <a:off x="462120" y="1048727"/>
            <a:ext cx="61943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F4A7EF4-D283-43A2-051F-9E3AD52B0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640591"/>
              </p:ext>
            </p:extLst>
          </p:nvPr>
        </p:nvGraphicFramePr>
        <p:xfrm>
          <a:off x="462120" y="1315746"/>
          <a:ext cx="10944000" cy="5051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1307337989"/>
                    </a:ext>
                  </a:extLst>
                </a:gridCol>
                <a:gridCol w="8568000">
                  <a:extLst>
                    <a:ext uri="{9D8B030D-6E8A-4147-A177-3AD203B41FA5}">
                      <a16:colId xmlns:a16="http://schemas.microsoft.com/office/drawing/2014/main" val="268736595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l"/>
                      <a:endParaRPr lang="pt-BR" sz="14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00" b="0" dirty="0">
                          <a:solidFill>
                            <a:schemeClr val="tx2"/>
                          </a:solidFill>
                        </a:rPr>
                        <a:t>Coparticipação de 20% em Consultas Eletivas e em Pronto Socorro.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41819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endParaRPr lang="pt-BR" sz="14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Coparticipação de 30% limitado aos valores abaixo: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Classico</a:t>
                      </a:r>
                      <a:r>
                        <a:rPr kumimoji="0" lang="pt-B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Consulta Eletiva R$25,00, Atendimento Em Pronto Socorro R$51,00 ;Exames Simples R$25,00, Exames Complexos R$96,00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Especial</a:t>
                      </a:r>
                      <a:r>
                        <a:rPr kumimoji="0" lang="pt-B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Consulta Eletiva R$34,00, Atendimento Em Pronto Socorro R$68,00; Exames Simples R$34,00, Exames Complexos R$112,00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27731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endParaRPr lang="pt-BR" sz="14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AMIL S450 E 500: </a:t>
                      </a:r>
                      <a:r>
                        <a:rPr kumimoji="0" lang="pt-B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Consultas Medicas - 30% limitado a R$ 30,00 reais por consulta; Consultas Pronto Socorro – 30% limitado a R$ 60,00 reais por consulta; Exame básico – 30% limitado a R$ 25,00 reais por exame; Exame especial  - 30% limitado á R$110,00 reais por exame; Internação R$220,00 por internação;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AMIL  700 E S750</a:t>
                      </a:r>
                      <a:r>
                        <a:rPr kumimoji="0" lang="pt-B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Consultas Medicas - 30% limitado a R$ 35,00 reais por consulta; Consultas Pronto Socorro – 30% limitado a R$ 70,00 reais por consulta; Exame básico – 30% limitado a R$ 35,00 reais por exame; Exame especial  - 30% limitado á R$130,00 reais por exame; Internação R$370,00 por internação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41698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endParaRPr lang="pt-BR" sz="14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Consulta eletiva: R$ 25,00. Consulta P.S.: R$ 50,00. Exames Grupo 1: 30% do valor da tabela, limitado a R$ 30,00. Exames Grupo 2: 30% do valor da tabela, limitado a R$ 140,00. Terapias: R$ 15,00 por sessão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03391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endParaRPr lang="pt-BR" sz="14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Coparticipação de 20% em Consultas Eletivas, PS, Exames Simples e Especiais.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71261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endParaRPr lang="pt-BR" sz="14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Consultas Eletivas: R$10,00; Consultas de Urgências: R$15,00;  Exames Simples: R$9,00; Exames Complexos: R$50,00.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26832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endParaRPr lang="pt-BR" sz="140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Rede Externa – 30%; Rede Interna – 10%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504947"/>
                  </a:ext>
                </a:extLst>
              </a:tr>
            </a:tbl>
          </a:graphicData>
        </a:graphic>
      </p:graphicFrame>
      <p:pic>
        <p:nvPicPr>
          <p:cNvPr id="6" name="Imagem 5" descr="Uma imagem contendo desenho, relógio&#10;&#10;Descrição gerada automaticamente">
            <a:extLst>
              <a:ext uri="{FF2B5EF4-FFF2-40B4-BE49-F238E27FC236}">
                <a16:creationId xmlns:a16="http://schemas.microsoft.com/office/drawing/2014/main" id="{ACBC32F6-0852-6384-4504-8882E3886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5" y="2240530"/>
            <a:ext cx="1552067" cy="396000"/>
          </a:xfrm>
          <a:prstGeom prst="rect">
            <a:avLst/>
          </a:prstGeom>
        </p:spPr>
      </p:pic>
      <p:pic>
        <p:nvPicPr>
          <p:cNvPr id="7" name="Imagem 6" descr="Uma imagem contendo comida, placa&#10;&#10;Descrição gerada automaticamente">
            <a:extLst>
              <a:ext uri="{FF2B5EF4-FFF2-40B4-BE49-F238E27FC236}">
                <a16:creationId xmlns:a16="http://schemas.microsoft.com/office/drawing/2014/main" id="{2FBBA816-F5FF-529D-BC0A-267E18F69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5" y="1476856"/>
            <a:ext cx="1490320" cy="396000"/>
          </a:xfrm>
          <a:prstGeom prst="rect">
            <a:avLst/>
          </a:prstGeom>
        </p:spPr>
      </p:pic>
      <p:pic>
        <p:nvPicPr>
          <p:cNvPr id="8" name="Imagem 7" descr="Uma imagem contendo relógio&#10;&#10;Descrição gerada automaticamente">
            <a:extLst>
              <a:ext uri="{FF2B5EF4-FFF2-40B4-BE49-F238E27FC236}">
                <a16:creationId xmlns:a16="http://schemas.microsoft.com/office/drawing/2014/main" id="{1B18FBD0-41A1-E2FF-B449-BF63C386AE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11" y="2912244"/>
            <a:ext cx="1213031" cy="432000"/>
          </a:xfrm>
          <a:prstGeom prst="rect">
            <a:avLst/>
          </a:prstGeom>
        </p:spPr>
      </p:pic>
      <p:pic>
        <p:nvPicPr>
          <p:cNvPr id="9" name="Imagem 8" descr="Uma imagem contendo desenho, texto, placar&#10;&#10;Descrição gerada automaticamente">
            <a:extLst>
              <a:ext uri="{FF2B5EF4-FFF2-40B4-BE49-F238E27FC236}">
                <a16:creationId xmlns:a16="http://schemas.microsoft.com/office/drawing/2014/main" id="{5528E8CB-8785-904B-D801-D6BAE2A927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54" b="90000" l="2375" r="99750">
                        <a14:foregroundMark x1="2375" y1="57692" x2="3375" y2="70385"/>
                        <a14:foregroundMark x1="15250" y1="66538" x2="15875" y2="77692"/>
                        <a14:foregroundMark x1="28000" y1="71154" x2="28125" y2="79615"/>
                        <a14:foregroundMark x1="28875" y1="51923" x2="28875" y2="51923"/>
                        <a14:foregroundMark x1="51625" y1="64615" x2="51625" y2="80000"/>
                        <a14:foregroundMark x1="60750" y1="68077" x2="61250" y2="81923"/>
                        <a14:foregroundMark x1="85000" y1="57692" x2="84500" y2="77692"/>
                        <a14:foregroundMark x1="84500" y1="77692" x2="83750" y2="79615"/>
                        <a14:foregroundMark x1="92625" y1="51923" x2="94625" y2="63077"/>
                        <a14:foregroundMark x1="2125" y1="33077" x2="3982" y2="32627"/>
                        <a14:foregroundMark x1="65921" y1="32855" x2="85419" y2="34329"/>
                        <a14:foregroundMark x1="62240" y1="32577" x2="62685" y2="32611"/>
                        <a14:foregroundMark x1="48796" y1="31560" x2="49317" y2="31599"/>
                        <a14:foregroundMark x1="45125" y1="68846" x2="45750" y2="83077"/>
                        <a14:foregroundMark x1="3500" y1="16538" x2="3500" y2="16538"/>
                        <a14:foregroundMark x1="12250" y1="13846" x2="12250" y2="13846"/>
                        <a14:foregroundMark x1="15000" y1="19231" x2="15000" y2="19231"/>
                        <a14:foregroundMark x1="21125" y1="18462" x2="21125" y2="18462"/>
                        <a14:foregroundMark x1="23375" y1="18462" x2="23375" y2="18462"/>
                        <a14:foregroundMark x1="31375" y1="17692" x2="31375" y2="17692"/>
                        <a14:foregroundMark x1="37125" y1="14231" x2="37125" y2="14231"/>
                        <a14:foregroundMark x1="44375" y1="20000" x2="44375" y2="20000"/>
                        <a14:foregroundMark x1="46875" y1="16538" x2="46875" y2="16538"/>
                        <a14:foregroundMark x1="52125" y1="18462" x2="52125" y2="18462"/>
                        <a14:foregroundMark x1="52000" y1="6538" x2="52000" y2="6538"/>
                        <a14:foregroundMark x1="56625" y1="15769" x2="56625" y2="15769"/>
                        <a14:foregroundMark x1="59625" y1="18462" x2="59625" y2="18462"/>
                        <a14:foregroundMark x1="64125" y1="19231" x2="64125" y2="19231"/>
                        <a14:foregroundMark x1="69500" y1="15385" x2="69500" y2="15385"/>
                        <a14:foregroundMark x1="89322" y1="33607" x2="95000" y2="34231"/>
                        <a14:foregroundMark x1="95000" y1="34231" x2="99750" y2="33077"/>
                        <a14:foregroundMark x1="62500" y1="32308" x2="63340" y2="32093"/>
                        <a14:foregroundMark x1="47000" y1="34231" x2="50250" y2="34231"/>
                        <a14:backgroundMark x1="9375" y1="28462" x2="16250" y2="26923"/>
                        <a14:backgroundMark x1="16250" y1="26923" x2="47899" y2="29885"/>
                        <a14:backgroundMark x1="8583" y1="31906" x2="9750" y2="31538"/>
                        <a14:backgroundMark x1="50727" y1="31923" x2="62375" y2="31923"/>
                        <a14:backgroundMark x1="28375" y1="22308" x2="28375" y2="22308"/>
                        <a14:backgroundMark x1="43250" y1="20769" x2="43250" y2="20769"/>
                        <a14:backgroundMark x1="66000" y1="20769" x2="66000" y2="20769"/>
                        <a14:backgroundMark x1="11625" y1="15385" x2="11625" y2="15385"/>
                        <a14:backgroundMark x1="99739" y1="33133" x2="99875" y2="33077"/>
                        <a14:backgroundMark x1="99875" y1="33077" x2="99875" y2="33077"/>
                        <a14:backgroundMark x1="85125" y1="35769" x2="85556" y2="35742"/>
                        <a14:backgroundMark x1="4125" y1="31923" x2="9125" y2="31538"/>
                        <a14:backgroundMark x1="87125" y1="31923" x2="87125" y2="31923"/>
                        <a14:backgroundMark x1="87125" y1="31923" x2="87125" y2="31923"/>
                        <a14:backgroundMark x1="87125" y1="31538" x2="87125" y2="31538"/>
                        <a14:backgroundMark x1="86250" y1="31538" x2="89750" y2="31538"/>
                        <a14:backgroundMark x1="63875" y1="31923" x2="66375" y2="30385"/>
                        <a14:backgroundMark x1="63375" y1="31923" x2="64000" y2="31923"/>
                        <a14:backgroundMark x1="63250" y1="31923" x2="63250" y2="3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30" y="3691118"/>
            <a:ext cx="1439998" cy="468000"/>
          </a:xfrm>
          <a:prstGeom prst="rect">
            <a:avLst/>
          </a:prstGeom>
        </p:spPr>
      </p:pic>
      <p:pic>
        <p:nvPicPr>
          <p:cNvPr id="11" name="Imagem 10" descr="Uma imagem contendo placa, placar, quarto&#10;&#10;Descrição gerada automaticamente">
            <a:extLst>
              <a:ext uri="{FF2B5EF4-FFF2-40B4-BE49-F238E27FC236}">
                <a16:creationId xmlns:a16="http://schemas.microsoft.com/office/drawing/2014/main" id="{9B9CF366-1723-AD92-5F42-7556CCCD6D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5" y="4401192"/>
            <a:ext cx="1482111" cy="432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E17B0E0-D736-5056-4A55-D9684A39FD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6378" r="8769" b="23608"/>
          <a:stretch/>
        </p:blipFill>
        <p:spPr>
          <a:xfrm>
            <a:off x="743022" y="5068073"/>
            <a:ext cx="1640568" cy="432000"/>
          </a:xfrm>
          <a:prstGeom prst="rect">
            <a:avLst/>
          </a:prstGeom>
        </p:spPr>
      </p:pic>
      <p:pic>
        <p:nvPicPr>
          <p:cNvPr id="14" name="Picture 2" descr="Casseb">
            <a:extLst>
              <a:ext uri="{FF2B5EF4-FFF2-40B4-BE49-F238E27FC236}">
                <a16:creationId xmlns:a16="http://schemas.microsoft.com/office/drawing/2014/main" id="{EC9173D1-FADC-518F-A43D-F73E95011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" b="15007"/>
          <a:stretch/>
        </p:blipFill>
        <p:spPr bwMode="auto">
          <a:xfrm>
            <a:off x="827201" y="5829739"/>
            <a:ext cx="1518454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982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AC79EF4-EF9B-37AA-C26C-4FA6C65C6B1D}"/>
              </a:ext>
            </a:extLst>
          </p:cNvPr>
          <p:cNvSpPr/>
          <p:nvPr/>
        </p:nvSpPr>
        <p:spPr>
          <a:xfrm>
            <a:off x="334299" y="342608"/>
            <a:ext cx="73938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4000" b="1" dirty="0">
                <a:ln w="0"/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Reembolso em Consultas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8333070-5BA4-C5C7-549E-373636D2F946}"/>
              </a:ext>
            </a:extLst>
          </p:cNvPr>
          <p:cNvSpPr/>
          <p:nvPr/>
        </p:nvSpPr>
        <p:spPr>
          <a:xfrm>
            <a:off x="462120" y="1048727"/>
            <a:ext cx="61943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3">
            <a:extLst>
              <a:ext uri="{FF2B5EF4-FFF2-40B4-BE49-F238E27FC236}">
                <a16:creationId xmlns:a16="http://schemas.microsoft.com/office/drawing/2014/main" id="{4320CBD3-211A-7ABE-ED90-5B86DC7D7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93996"/>
              </p:ext>
            </p:extLst>
          </p:nvPr>
        </p:nvGraphicFramePr>
        <p:xfrm>
          <a:off x="334299" y="1405685"/>
          <a:ext cx="11591999" cy="493325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60738">
                  <a:extLst>
                    <a:ext uri="{9D8B030D-6E8A-4147-A177-3AD203B41FA5}">
                      <a16:colId xmlns:a16="http://schemas.microsoft.com/office/drawing/2014/main" val="1307337989"/>
                    </a:ext>
                  </a:extLst>
                </a:gridCol>
                <a:gridCol w="1769396">
                  <a:extLst>
                    <a:ext uri="{9D8B030D-6E8A-4147-A177-3AD203B41FA5}">
                      <a16:colId xmlns:a16="http://schemas.microsoft.com/office/drawing/2014/main" val="2687365956"/>
                    </a:ext>
                  </a:extLst>
                </a:gridCol>
                <a:gridCol w="1660738">
                  <a:extLst>
                    <a:ext uri="{9D8B030D-6E8A-4147-A177-3AD203B41FA5}">
                      <a16:colId xmlns:a16="http://schemas.microsoft.com/office/drawing/2014/main" val="2254021541"/>
                    </a:ext>
                  </a:extLst>
                </a:gridCol>
                <a:gridCol w="1660738">
                  <a:extLst>
                    <a:ext uri="{9D8B030D-6E8A-4147-A177-3AD203B41FA5}">
                      <a16:colId xmlns:a16="http://schemas.microsoft.com/office/drawing/2014/main" val="864691190"/>
                    </a:ext>
                  </a:extLst>
                </a:gridCol>
                <a:gridCol w="1588845">
                  <a:extLst>
                    <a:ext uri="{9D8B030D-6E8A-4147-A177-3AD203B41FA5}">
                      <a16:colId xmlns:a16="http://schemas.microsoft.com/office/drawing/2014/main" val="3317078491"/>
                    </a:ext>
                  </a:extLst>
                </a:gridCol>
                <a:gridCol w="1625772">
                  <a:extLst>
                    <a:ext uri="{9D8B030D-6E8A-4147-A177-3AD203B41FA5}">
                      <a16:colId xmlns:a16="http://schemas.microsoft.com/office/drawing/2014/main" val="1754370359"/>
                    </a:ext>
                  </a:extLst>
                </a:gridCol>
                <a:gridCol w="1625772">
                  <a:extLst>
                    <a:ext uri="{9D8B030D-6E8A-4147-A177-3AD203B41FA5}">
                      <a16:colId xmlns:a16="http://schemas.microsoft.com/office/drawing/2014/main" val="3776274531"/>
                    </a:ext>
                  </a:extLst>
                </a:gridCol>
              </a:tblGrid>
              <a:tr h="645478">
                <a:tc>
                  <a:txBody>
                    <a:bodyPr/>
                    <a:lstStyle/>
                    <a:p>
                      <a:pPr algn="l"/>
                      <a:endParaRPr lang="pt-BR" sz="1400" dirty="0"/>
                    </a:p>
                  </a:txBody>
                  <a:tcPr anchor="ctr">
                    <a:lnL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11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11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11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11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11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11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418191"/>
                  </a:ext>
                </a:extLst>
              </a:tr>
              <a:tr h="4214522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endParaRPr lang="pt-BR" sz="1200" dirty="0">
                        <a:solidFill>
                          <a:schemeClr val="tx2"/>
                        </a:solidFill>
                      </a:endParaRPr>
                    </a:p>
                    <a:p>
                      <a:pPr marL="171450" indent="-171450" algn="l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200" dirty="0">
                          <a:solidFill>
                            <a:schemeClr val="tx2"/>
                          </a:solidFill>
                        </a:rPr>
                        <a:t>TPPE / TPPQ / EE04 / EEQ4 / FXE1 / FXQ2 / TNE1 / EN07 / EN17 / </a:t>
                      </a:r>
                      <a:r>
                        <a:rPr lang="pt-BR" sz="1200" dirty="0" err="1">
                          <a:solidFill>
                            <a:schemeClr val="tx2"/>
                          </a:solidFill>
                        </a:rPr>
                        <a:t>TNQ2</a:t>
                      </a:r>
                      <a:r>
                        <a:rPr lang="pt-BR" sz="1200" dirty="0">
                          <a:solidFill>
                            <a:schemeClr val="tx2"/>
                          </a:solidFill>
                        </a:rPr>
                        <a:t>: R$ 120,13</a:t>
                      </a:r>
                    </a:p>
                    <a:p>
                      <a:pPr marL="171450" indent="-171450" algn="l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endParaRPr lang="pt-BR" sz="1200" dirty="0">
                        <a:solidFill>
                          <a:schemeClr val="tx2"/>
                        </a:solidFill>
                      </a:endParaRPr>
                    </a:p>
                    <a:p>
                      <a:pPr marL="171450" indent="-171450" algn="l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200" dirty="0">
                          <a:solidFill>
                            <a:schemeClr val="tx2"/>
                          </a:solidFill>
                        </a:rPr>
                        <a:t>TNQ2 (NACIONAL) / </a:t>
                      </a:r>
                      <a:r>
                        <a:rPr lang="pt-BR" sz="1200" dirty="0" err="1">
                          <a:solidFill>
                            <a:schemeClr val="tx2"/>
                          </a:solidFill>
                        </a:rPr>
                        <a:t>QN06</a:t>
                      </a:r>
                      <a:r>
                        <a:rPr lang="pt-BR" sz="1200" dirty="0">
                          <a:solidFill>
                            <a:schemeClr val="tx2"/>
                          </a:solidFill>
                        </a:rPr>
                        <a:t>: R$ 120,13</a:t>
                      </a:r>
                    </a:p>
                    <a:p>
                      <a:pPr marL="171450" indent="-171450" algn="l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endParaRPr lang="pt-BR" sz="1200" dirty="0">
                        <a:solidFill>
                          <a:schemeClr val="tx2"/>
                        </a:solidFill>
                      </a:endParaRPr>
                    </a:p>
                    <a:p>
                      <a:pPr marL="171450" indent="-171450" algn="l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200" dirty="0">
                          <a:solidFill>
                            <a:schemeClr val="tx2"/>
                          </a:solidFill>
                        </a:rPr>
                        <a:t>TQN3 / </a:t>
                      </a:r>
                      <a:r>
                        <a:rPr lang="pt-BR" sz="1200" dirty="0" err="1">
                          <a:solidFill>
                            <a:schemeClr val="tx2"/>
                          </a:solidFill>
                        </a:rPr>
                        <a:t>NP03</a:t>
                      </a:r>
                      <a:r>
                        <a:rPr lang="pt-BR" sz="1200" dirty="0">
                          <a:solidFill>
                            <a:schemeClr val="tx2"/>
                          </a:solidFill>
                        </a:rPr>
                        <a:t>: </a:t>
                      </a:r>
                    </a:p>
                    <a:p>
                      <a:pPr marL="0" indent="0" algn="l">
                        <a:lnSpc>
                          <a:spcPts val="1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1200" dirty="0">
                          <a:solidFill>
                            <a:schemeClr val="tx2"/>
                          </a:solidFill>
                        </a:rPr>
                        <a:t>      R$  360,38</a:t>
                      </a:r>
                    </a:p>
                    <a:p>
                      <a:pPr marL="171450" indent="-171450" algn="l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endParaRPr lang="pt-BR" sz="1200" dirty="0">
                        <a:solidFill>
                          <a:schemeClr val="tx2"/>
                        </a:solidFill>
                      </a:endParaRPr>
                    </a:p>
                    <a:p>
                      <a:pPr marL="171450" indent="-171450" algn="l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200" dirty="0" err="1">
                          <a:solidFill>
                            <a:schemeClr val="tx2"/>
                          </a:solidFill>
                        </a:rPr>
                        <a:t>QN16</a:t>
                      </a:r>
                      <a:r>
                        <a:rPr lang="pt-BR" sz="1200" dirty="0">
                          <a:solidFill>
                            <a:schemeClr val="tx2"/>
                          </a:solidFill>
                        </a:rPr>
                        <a:t> / </a:t>
                      </a:r>
                      <a:r>
                        <a:rPr lang="pt-BR" sz="1200" dirty="0" err="1">
                          <a:solidFill>
                            <a:schemeClr val="tx2"/>
                          </a:solidFill>
                        </a:rPr>
                        <a:t>NP04</a:t>
                      </a:r>
                      <a:r>
                        <a:rPr lang="pt-BR" sz="1200" dirty="0">
                          <a:solidFill>
                            <a:schemeClr val="tx2"/>
                          </a:solidFill>
                        </a:rPr>
                        <a:t>: </a:t>
                      </a:r>
                      <a:r>
                        <a:rPr lang="pt-BR" sz="1200" dirty="0" err="1">
                          <a:solidFill>
                            <a:schemeClr val="tx2"/>
                          </a:solidFill>
                        </a:rPr>
                        <a:t>R$480,50</a:t>
                      </a:r>
                      <a:endParaRPr lang="pt-BR" sz="1200" dirty="0">
                        <a:solidFill>
                          <a:schemeClr val="tx2"/>
                        </a:solidFill>
                      </a:endParaRPr>
                    </a:p>
                    <a:p>
                      <a:pPr marL="171450" indent="-171450" algn="l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endParaRPr lang="pt-BR" sz="1200" dirty="0">
                        <a:solidFill>
                          <a:schemeClr val="tx2"/>
                        </a:solidFill>
                      </a:endParaRPr>
                    </a:p>
                    <a:p>
                      <a:pPr marL="171450" indent="-171450" algn="l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200" dirty="0">
                          <a:solidFill>
                            <a:schemeClr val="tx2"/>
                          </a:solidFill>
                        </a:rPr>
                        <a:t>QN25 / NP05 – 600,63</a:t>
                      </a:r>
                    </a:p>
                    <a:p>
                      <a:pPr marL="171450" indent="-171450" algn="l">
                        <a:lnSpc>
                          <a:spcPts val="1100"/>
                        </a:lnSpc>
                        <a:buFont typeface="Arial" panose="020B0604020202020204" pitchFamily="34" charset="0"/>
                        <a:buChar char="•"/>
                      </a:pPr>
                      <a:endParaRPr lang="pt-BR" sz="1200" dirty="0">
                        <a:solidFill>
                          <a:schemeClr val="tx2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2"/>
                          </a:solidFill>
                        </a:rPr>
                        <a:t>QN18 / NP06 / TP06 – 720,75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pt-BR" sz="1200" dirty="0">
                        <a:solidFill>
                          <a:schemeClr val="tx2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2"/>
                          </a:solidFill>
                        </a:rPr>
                        <a:t>NP08/ TP08 / TP07 – 961,00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pt-BR" sz="1200" dirty="0">
                        <a:solidFill>
                          <a:schemeClr val="tx2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2"/>
                          </a:solidFill>
                        </a:rPr>
                        <a:t>TP10 / TP09 – 1.201,25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pt-BR" sz="1200" dirty="0">
                        <a:solidFill>
                          <a:schemeClr val="tx2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2"/>
                          </a:solidFill>
                        </a:rPr>
                        <a:t>TP12 – 1.441,50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pt-BR" sz="1200" dirty="0">
                        <a:solidFill>
                          <a:schemeClr val="tx2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2"/>
                          </a:solidFill>
                        </a:rPr>
                        <a:t>TP15 – 1.801,88</a:t>
                      </a:r>
                    </a:p>
                  </a:txBody>
                  <a:tcPr>
                    <a:lnL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Exato(E) – 81,00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Exato(A) – 81,00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Clássico(E) – 103,50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Clássico(A) – 103,50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Especial 100 R1 – 168,75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Especial 100 R2 – 243,00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Especial 100 R3 – 364,50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Executivo R1 – 371,25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Executivo R2 – 470,25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Executivo R3 – 627,75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Prestige – 810,00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S380 – 80,00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S450 – 96,00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S580 – 128,00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S750 (R1) – 184,00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S750 (R2) – 240,00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S1500 (R1) – 280,00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S1500 (R2) – 360,00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S2500 (R1) – 360,00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S2500 (R2) – 440,00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S6500 (R1) – 440,00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S6500 (R2) – 600,00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S6500 (R3) – 720,00</a:t>
                      </a:r>
                    </a:p>
                  </a:txBody>
                  <a:tcPr>
                    <a:lnL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Clássico – Sem Reembolso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Estilo -  74,27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Absoluto – 148,54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Superior – 222,81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Exclusivo – 594,16</a:t>
                      </a:r>
                    </a:p>
                  </a:txBody>
                  <a:tcPr>
                    <a:lnL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Compacto – 70,00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Efetivo - 70,00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Completo - 105,00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Superior - 210,00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Sênior – 560,00</a:t>
                      </a:r>
                    </a:p>
                  </a:txBody>
                  <a:tcPr>
                    <a:lnL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Não Possui Reembolso</a:t>
                      </a:r>
                    </a:p>
                  </a:txBody>
                  <a:tcPr>
                    <a:lnL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Não Possui Reembolso</a:t>
                      </a:r>
                    </a:p>
                  </a:txBody>
                  <a:tcPr>
                    <a:lnL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7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48888"/>
                  </a:ext>
                </a:extLst>
              </a:tr>
            </a:tbl>
          </a:graphicData>
        </a:graphic>
      </p:graphicFrame>
      <p:pic>
        <p:nvPicPr>
          <p:cNvPr id="3" name="Imagem 2" descr="Uma imagem contendo desenho, relógio&#10;&#10;Descrição gerada automaticamente">
            <a:extLst>
              <a:ext uri="{FF2B5EF4-FFF2-40B4-BE49-F238E27FC236}">
                <a16:creationId xmlns:a16="http://schemas.microsoft.com/office/drawing/2014/main" id="{04DED368-302A-1CA0-2CF5-9B2C9E103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66" y="1566820"/>
            <a:ext cx="1440287" cy="367480"/>
          </a:xfrm>
          <a:prstGeom prst="rect">
            <a:avLst/>
          </a:prstGeom>
        </p:spPr>
      </p:pic>
      <p:pic>
        <p:nvPicPr>
          <p:cNvPr id="10" name="Imagem 9" descr="Uma imagem contendo comida, placa&#10;&#10;Descrição gerada automaticamente">
            <a:extLst>
              <a:ext uri="{FF2B5EF4-FFF2-40B4-BE49-F238E27FC236}">
                <a16:creationId xmlns:a16="http://schemas.microsoft.com/office/drawing/2014/main" id="{6FBC8BBF-E1F5-51A3-6400-5838C2FE0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3" y="1566820"/>
            <a:ext cx="1382986" cy="367480"/>
          </a:xfrm>
          <a:prstGeom prst="rect">
            <a:avLst/>
          </a:prstGeom>
        </p:spPr>
      </p:pic>
      <p:pic>
        <p:nvPicPr>
          <p:cNvPr id="15" name="Imagem 14" descr="Uma imagem contendo relógio&#10;&#10;Descrição gerada automaticamente">
            <a:extLst>
              <a:ext uri="{FF2B5EF4-FFF2-40B4-BE49-F238E27FC236}">
                <a16:creationId xmlns:a16="http://schemas.microsoft.com/office/drawing/2014/main" id="{BFD78E04-EA76-4F48-ED9B-1D1AC624F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29" y="1540912"/>
            <a:ext cx="1104611" cy="393388"/>
          </a:xfrm>
          <a:prstGeom prst="rect">
            <a:avLst/>
          </a:prstGeom>
        </p:spPr>
      </p:pic>
      <p:pic>
        <p:nvPicPr>
          <p:cNvPr id="16" name="Imagem 15" descr="Uma imagem contendo desenho, texto, placar&#10;&#10;Descrição gerada automaticamente">
            <a:extLst>
              <a:ext uri="{FF2B5EF4-FFF2-40B4-BE49-F238E27FC236}">
                <a16:creationId xmlns:a16="http://schemas.microsoft.com/office/drawing/2014/main" id="{D90C88D8-4EC9-09D9-06AD-46F670582F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54" b="90000" l="2375" r="99750">
                        <a14:foregroundMark x1="2375" y1="57692" x2="3375" y2="70385"/>
                        <a14:foregroundMark x1="15250" y1="66538" x2="15875" y2="77692"/>
                        <a14:foregroundMark x1="28000" y1="71154" x2="28125" y2="79615"/>
                        <a14:foregroundMark x1="28875" y1="51923" x2="28875" y2="51923"/>
                        <a14:foregroundMark x1="51625" y1="64615" x2="51625" y2="80000"/>
                        <a14:foregroundMark x1="60750" y1="68077" x2="61250" y2="81923"/>
                        <a14:foregroundMark x1="85000" y1="57692" x2="84500" y2="77692"/>
                        <a14:foregroundMark x1="84500" y1="77692" x2="83750" y2="79615"/>
                        <a14:foregroundMark x1="92625" y1="51923" x2="94625" y2="63077"/>
                        <a14:foregroundMark x1="2125" y1="33077" x2="3982" y2="32627"/>
                        <a14:foregroundMark x1="65921" y1="32855" x2="85419" y2="34329"/>
                        <a14:foregroundMark x1="62240" y1="32577" x2="62685" y2="32611"/>
                        <a14:foregroundMark x1="48796" y1="31560" x2="49317" y2="31599"/>
                        <a14:foregroundMark x1="45125" y1="68846" x2="45750" y2="83077"/>
                        <a14:foregroundMark x1="3500" y1="16538" x2="3500" y2="16538"/>
                        <a14:foregroundMark x1="12250" y1="13846" x2="12250" y2="13846"/>
                        <a14:foregroundMark x1="15000" y1="19231" x2="15000" y2="19231"/>
                        <a14:foregroundMark x1="21125" y1="18462" x2="21125" y2="18462"/>
                        <a14:foregroundMark x1="23375" y1="18462" x2="23375" y2="18462"/>
                        <a14:foregroundMark x1="31375" y1="17692" x2="31375" y2="17692"/>
                        <a14:foregroundMark x1="37125" y1="14231" x2="37125" y2="14231"/>
                        <a14:foregroundMark x1="44375" y1="20000" x2="44375" y2="20000"/>
                        <a14:foregroundMark x1="46875" y1="16538" x2="46875" y2="16538"/>
                        <a14:foregroundMark x1="52125" y1="18462" x2="52125" y2="18462"/>
                        <a14:foregroundMark x1="52000" y1="6538" x2="52000" y2="6538"/>
                        <a14:foregroundMark x1="56625" y1="15769" x2="56625" y2="15769"/>
                        <a14:foregroundMark x1="59625" y1="18462" x2="59625" y2="18462"/>
                        <a14:foregroundMark x1="64125" y1="19231" x2="64125" y2="19231"/>
                        <a14:foregroundMark x1="69500" y1="15385" x2="69500" y2="15385"/>
                        <a14:foregroundMark x1="89322" y1="33607" x2="95000" y2="34231"/>
                        <a14:foregroundMark x1="95000" y1="34231" x2="99750" y2="33077"/>
                        <a14:foregroundMark x1="62500" y1="32308" x2="63340" y2="32093"/>
                        <a14:foregroundMark x1="47000" y1="34231" x2="50250" y2="34231"/>
                        <a14:backgroundMark x1="9375" y1="28462" x2="16250" y2="26923"/>
                        <a14:backgroundMark x1="16250" y1="26923" x2="47899" y2="29885"/>
                        <a14:backgroundMark x1="8583" y1="31906" x2="9750" y2="31538"/>
                        <a14:backgroundMark x1="50727" y1="31923" x2="62375" y2="31923"/>
                        <a14:backgroundMark x1="28375" y1="22308" x2="28375" y2="22308"/>
                        <a14:backgroundMark x1="43250" y1="20769" x2="43250" y2="20769"/>
                        <a14:backgroundMark x1="66000" y1="20769" x2="66000" y2="20769"/>
                        <a14:backgroundMark x1="11625" y1="15385" x2="11625" y2="15385"/>
                        <a14:backgroundMark x1="99739" y1="33133" x2="99875" y2="33077"/>
                        <a14:backgroundMark x1="99875" y1="33077" x2="99875" y2="33077"/>
                        <a14:backgroundMark x1="85125" y1="35769" x2="85556" y2="35742"/>
                        <a14:backgroundMark x1="4125" y1="31923" x2="9125" y2="31538"/>
                        <a14:backgroundMark x1="87125" y1="31923" x2="87125" y2="31923"/>
                        <a14:backgroundMark x1="87125" y1="31923" x2="87125" y2="31923"/>
                        <a14:backgroundMark x1="87125" y1="31538" x2="87125" y2="31538"/>
                        <a14:backgroundMark x1="86250" y1="31538" x2="89750" y2="31538"/>
                        <a14:backgroundMark x1="63875" y1="31923" x2="66375" y2="30385"/>
                        <a14:backgroundMark x1="63375" y1="31923" x2="64000" y2="31923"/>
                        <a14:backgroundMark x1="63250" y1="31923" x2="63250" y2="3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516" y="1547863"/>
            <a:ext cx="1338960" cy="435163"/>
          </a:xfrm>
          <a:prstGeom prst="rect">
            <a:avLst/>
          </a:prstGeom>
        </p:spPr>
      </p:pic>
      <p:pic>
        <p:nvPicPr>
          <p:cNvPr id="17" name="Imagem 16" descr="Uma imagem contendo placa, placar, quarto&#10;&#10;Descrição gerada automaticamente">
            <a:extLst>
              <a:ext uri="{FF2B5EF4-FFF2-40B4-BE49-F238E27FC236}">
                <a16:creationId xmlns:a16="http://schemas.microsoft.com/office/drawing/2014/main" id="{A25151EC-629F-D5E6-747C-75FF44CBA6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59" y="1561681"/>
            <a:ext cx="1296014" cy="37775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A69186E-5409-57EC-28D2-F5D30D934B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6378" r="8769" b="23608"/>
          <a:stretch/>
        </p:blipFill>
        <p:spPr>
          <a:xfrm>
            <a:off x="8763379" y="1583413"/>
            <a:ext cx="1382561" cy="364061"/>
          </a:xfrm>
          <a:prstGeom prst="rect">
            <a:avLst/>
          </a:prstGeom>
        </p:spPr>
      </p:pic>
      <p:pic>
        <p:nvPicPr>
          <p:cNvPr id="19" name="Picture 2" descr="Casseb">
            <a:extLst>
              <a:ext uri="{FF2B5EF4-FFF2-40B4-BE49-F238E27FC236}">
                <a16:creationId xmlns:a16="http://schemas.microsoft.com/office/drawing/2014/main" id="{5BA0CAC3-263D-7F84-BF7F-585CA9C10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" b="15007"/>
          <a:stretch/>
        </p:blipFill>
        <p:spPr bwMode="auto">
          <a:xfrm>
            <a:off x="10421246" y="1555421"/>
            <a:ext cx="1266271" cy="39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56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C0EF6339-80A8-95D3-D024-18D7E698B7DC}"/>
              </a:ext>
            </a:extLst>
          </p:cNvPr>
          <p:cNvSpPr txBox="1"/>
          <p:nvPr/>
        </p:nvSpPr>
        <p:spPr>
          <a:xfrm>
            <a:off x="393290" y="2559254"/>
            <a:ext cx="5860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SAÚDE EMPRESARIAL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6B5EBAF-C3C2-D67A-0461-6D3D4B860581}"/>
              </a:ext>
            </a:extLst>
          </p:cNvPr>
          <p:cNvSpPr txBox="1"/>
          <p:nvPr/>
        </p:nvSpPr>
        <p:spPr>
          <a:xfrm>
            <a:off x="321854" y="3350722"/>
            <a:ext cx="5931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Exemplo S.A.</a:t>
            </a:r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83FE91AB-D27D-8865-5CEB-D9000E407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4" y="235836"/>
            <a:ext cx="3677505" cy="1592963"/>
          </a:xfrm>
          <a:prstGeom prst="rect">
            <a:avLst/>
          </a:prstGeom>
        </p:spPr>
      </p:pic>
      <p:pic>
        <p:nvPicPr>
          <p:cNvPr id="8" name="Imagem 7" descr="Homem e mulher se beijando&#10;&#10;Descrição gerada automaticamente com confiança baixa">
            <a:extLst>
              <a:ext uri="{FF2B5EF4-FFF2-40B4-BE49-F238E27FC236}">
                <a16:creationId xmlns:a16="http://schemas.microsoft.com/office/drawing/2014/main" id="{B5FB8CBE-FEB9-0D0B-4AD1-67E6C1F7B1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6"/>
          <a:stretch/>
        </p:blipFill>
        <p:spPr>
          <a:xfrm>
            <a:off x="4149212" y="0"/>
            <a:ext cx="8042787" cy="6858000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F6A4338D-051A-6935-2B56-1ECD1F3F8F91}"/>
              </a:ext>
            </a:extLst>
          </p:cNvPr>
          <p:cNvGrpSpPr/>
          <p:nvPr/>
        </p:nvGrpSpPr>
        <p:grpSpPr>
          <a:xfrm>
            <a:off x="0" y="3140595"/>
            <a:ext cx="5358582" cy="1510063"/>
            <a:chOff x="0" y="3140595"/>
            <a:chExt cx="5358582" cy="1510063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7D5EBA52-1B4D-246B-423A-81E4E419004A}"/>
                </a:ext>
              </a:extLst>
            </p:cNvPr>
            <p:cNvSpPr/>
            <p:nvPr/>
          </p:nvSpPr>
          <p:spPr>
            <a:xfrm>
              <a:off x="0" y="3140595"/>
              <a:ext cx="5358581" cy="1510063"/>
            </a:xfrm>
            <a:prstGeom prst="rect">
              <a:avLst/>
            </a:prstGeom>
            <a:solidFill>
              <a:srgbClr val="0061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3CF3C880-72DC-4986-45DB-5CEECAB6BF95}"/>
                </a:ext>
              </a:extLst>
            </p:cNvPr>
            <p:cNvSpPr txBox="1"/>
            <p:nvPr/>
          </p:nvSpPr>
          <p:spPr>
            <a:xfrm>
              <a:off x="0" y="3270712"/>
              <a:ext cx="53585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SAÚDE EMPRESARIAL</a:t>
              </a: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AFA73D95-429F-F582-C7EA-31753D3536C3}"/>
                </a:ext>
              </a:extLst>
            </p:cNvPr>
            <p:cNvSpPr txBox="1"/>
            <p:nvPr/>
          </p:nvSpPr>
          <p:spPr>
            <a:xfrm>
              <a:off x="0" y="3905432"/>
              <a:ext cx="53585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Exemplo S.A.</a:t>
              </a:r>
            </a:p>
          </p:txBody>
        </p:sp>
      </p:grpSp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D25DE0FB-56E0-08CB-C2B8-83B4092AD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3" y="359584"/>
            <a:ext cx="2809233" cy="24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67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0117FAC-0C80-C62A-BD99-B0D9249631E7}"/>
              </a:ext>
            </a:extLst>
          </p:cNvPr>
          <p:cNvGraphicFramePr>
            <a:graphicFrameLocks noGrp="1"/>
          </p:cNvGraphicFramePr>
          <p:nvPr/>
        </p:nvGraphicFramePr>
        <p:xfrm>
          <a:off x="213597" y="185399"/>
          <a:ext cx="11764805" cy="648720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22545">
                  <a:extLst>
                    <a:ext uri="{9D8B030D-6E8A-4147-A177-3AD203B41FA5}">
                      <a16:colId xmlns:a16="http://schemas.microsoft.com/office/drawing/2014/main" val="2092319004"/>
                    </a:ext>
                  </a:extLst>
                </a:gridCol>
                <a:gridCol w="429162">
                  <a:extLst>
                    <a:ext uri="{9D8B030D-6E8A-4147-A177-3AD203B41FA5}">
                      <a16:colId xmlns:a16="http://schemas.microsoft.com/office/drawing/2014/main" val="526318080"/>
                    </a:ext>
                  </a:extLst>
                </a:gridCol>
                <a:gridCol w="679507">
                  <a:extLst>
                    <a:ext uri="{9D8B030D-6E8A-4147-A177-3AD203B41FA5}">
                      <a16:colId xmlns:a16="http://schemas.microsoft.com/office/drawing/2014/main" val="2506347138"/>
                    </a:ext>
                  </a:extLst>
                </a:gridCol>
                <a:gridCol w="679507">
                  <a:extLst>
                    <a:ext uri="{9D8B030D-6E8A-4147-A177-3AD203B41FA5}">
                      <a16:colId xmlns:a16="http://schemas.microsoft.com/office/drawing/2014/main" val="70730230"/>
                    </a:ext>
                  </a:extLst>
                </a:gridCol>
                <a:gridCol w="679507">
                  <a:extLst>
                    <a:ext uri="{9D8B030D-6E8A-4147-A177-3AD203B41FA5}">
                      <a16:colId xmlns:a16="http://schemas.microsoft.com/office/drawing/2014/main" val="1894602377"/>
                    </a:ext>
                  </a:extLst>
                </a:gridCol>
                <a:gridCol w="679507">
                  <a:extLst>
                    <a:ext uri="{9D8B030D-6E8A-4147-A177-3AD203B41FA5}">
                      <a16:colId xmlns:a16="http://schemas.microsoft.com/office/drawing/2014/main" val="4273106461"/>
                    </a:ext>
                  </a:extLst>
                </a:gridCol>
                <a:gridCol w="679507">
                  <a:extLst>
                    <a:ext uri="{9D8B030D-6E8A-4147-A177-3AD203B41FA5}">
                      <a16:colId xmlns:a16="http://schemas.microsoft.com/office/drawing/2014/main" val="4018436497"/>
                    </a:ext>
                  </a:extLst>
                </a:gridCol>
                <a:gridCol w="679507">
                  <a:extLst>
                    <a:ext uri="{9D8B030D-6E8A-4147-A177-3AD203B41FA5}">
                      <a16:colId xmlns:a16="http://schemas.microsoft.com/office/drawing/2014/main" val="4003718487"/>
                    </a:ext>
                  </a:extLst>
                </a:gridCol>
                <a:gridCol w="679507">
                  <a:extLst>
                    <a:ext uri="{9D8B030D-6E8A-4147-A177-3AD203B41FA5}">
                      <a16:colId xmlns:a16="http://schemas.microsoft.com/office/drawing/2014/main" val="3929513258"/>
                    </a:ext>
                  </a:extLst>
                </a:gridCol>
                <a:gridCol w="679507">
                  <a:extLst>
                    <a:ext uri="{9D8B030D-6E8A-4147-A177-3AD203B41FA5}">
                      <a16:colId xmlns:a16="http://schemas.microsoft.com/office/drawing/2014/main" val="814295206"/>
                    </a:ext>
                  </a:extLst>
                </a:gridCol>
                <a:gridCol w="679507">
                  <a:extLst>
                    <a:ext uri="{9D8B030D-6E8A-4147-A177-3AD203B41FA5}">
                      <a16:colId xmlns:a16="http://schemas.microsoft.com/office/drawing/2014/main" val="3293555087"/>
                    </a:ext>
                  </a:extLst>
                </a:gridCol>
                <a:gridCol w="679507">
                  <a:extLst>
                    <a:ext uri="{9D8B030D-6E8A-4147-A177-3AD203B41FA5}">
                      <a16:colId xmlns:a16="http://schemas.microsoft.com/office/drawing/2014/main" val="2800270502"/>
                    </a:ext>
                  </a:extLst>
                </a:gridCol>
                <a:gridCol w="679507">
                  <a:extLst>
                    <a:ext uri="{9D8B030D-6E8A-4147-A177-3AD203B41FA5}">
                      <a16:colId xmlns:a16="http://schemas.microsoft.com/office/drawing/2014/main" val="3722770327"/>
                    </a:ext>
                  </a:extLst>
                </a:gridCol>
                <a:gridCol w="679507">
                  <a:extLst>
                    <a:ext uri="{9D8B030D-6E8A-4147-A177-3AD203B41FA5}">
                      <a16:colId xmlns:a16="http://schemas.microsoft.com/office/drawing/2014/main" val="2410513677"/>
                    </a:ext>
                  </a:extLst>
                </a:gridCol>
                <a:gridCol w="679507">
                  <a:extLst>
                    <a:ext uri="{9D8B030D-6E8A-4147-A177-3AD203B41FA5}">
                      <a16:colId xmlns:a16="http://schemas.microsoft.com/office/drawing/2014/main" val="7458688"/>
                    </a:ext>
                  </a:extLst>
                </a:gridCol>
                <a:gridCol w="679507">
                  <a:extLst>
                    <a:ext uri="{9D8B030D-6E8A-4147-A177-3AD203B41FA5}">
                      <a16:colId xmlns:a16="http://schemas.microsoft.com/office/drawing/2014/main" val="521203334"/>
                    </a:ext>
                  </a:extLst>
                </a:gridCol>
              </a:tblGrid>
              <a:tr h="551979">
                <a:tc rowSpan="2"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rgbClr val="2E3C56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881044"/>
                  </a:ext>
                </a:extLst>
              </a:tr>
              <a:tr h="421099">
                <a:tc vMerge="1"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05878"/>
                  </a:ext>
                </a:extLst>
              </a:tr>
              <a:tr h="219093"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46653"/>
                  </a:ext>
                </a:extLst>
              </a:tr>
              <a:tr h="219093"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7779"/>
                  </a:ext>
                </a:extLst>
              </a:tr>
              <a:tr h="219093"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43615"/>
                  </a:ext>
                </a:extLst>
              </a:tr>
              <a:tr h="219093"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02052"/>
                  </a:ext>
                </a:extLst>
              </a:tr>
              <a:tr h="219093"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23144"/>
                  </a:ext>
                </a:extLst>
              </a:tr>
              <a:tr h="219093"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60696"/>
                  </a:ext>
                </a:extLst>
              </a:tr>
              <a:tr h="237492"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637724"/>
                  </a:ext>
                </a:extLst>
              </a:tr>
              <a:tr h="219093"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57508"/>
                  </a:ext>
                </a:extLst>
              </a:tr>
              <a:tr h="219093"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016646"/>
                  </a:ext>
                </a:extLst>
              </a:tr>
              <a:tr h="219093"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669552"/>
                  </a:ext>
                </a:extLst>
              </a:tr>
              <a:tr h="219093"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865379"/>
                  </a:ext>
                </a:extLst>
              </a:tr>
              <a:tr h="237492"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900183"/>
                  </a:ext>
                </a:extLst>
              </a:tr>
              <a:tr h="219093"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79171"/>
                  </a:ext>
                </a:extLst>
              </a:tr>
              <a:tr h="219093"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07957"/>
                  </a:ext>
                </a:extLst>
              </a:tr>
              <a:tr h="219093"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63582"/>
                  </a:ext>
                </a:extLst>
              </a:tr>
              <a:tr h="219093"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25156"/>
                  </a:ext>
                </a:extLst>
              </a:tr>
              <a:tr h="219093"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846296"/>
                  </a:ext>
                </a:extLst>
              </a:tr>
              <a:tr h="219093"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7015"/>
                  </a:ext>
                </a:extLst>
              </a:tr>
              <a:tr h="219093"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97914"/>
                  </a:ext>
                </a:extLst>
              </a:tr>
              <a:tr h="219093"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585471"/>
                  </a:ext>
                </a:extLst>
              </a:tr>
              <a:tr h="219093"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75058"/>
                  </a:ext>
                </a:extLst>
              </a:tr>
              <a:tr h="219093"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387030"/>
                  </a:ext>
                </a:extLst>
              </a:tr>
              <a:tr h="219093"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431133"/>
                  </a:ext>
                </a:extLst>
              </a:tr>
              <a:tr h="219093"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010981"/>
                  </a:ext>
                </a:extLst>
              </a:tr>
              <a:tr h="219093"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259569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C22BDE17-0E25-A34D-72A2-6CFF6FD40564}"/>
              </a:ext>
            </a:extLst>
          </p:cNvPr>
          <p:cNvSpPr/>
          <p:nvPr/>
        </p:nvSpPr>
        <p:spPr>
          <a:xfrm>
            <a:off x="329844" y="368707"/>
            <a:ext cx="1936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 </a:t>
            </a:r>
          </a:p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Referenciada</a:t>
            </a:r>
          </a:p>
        </p:txBody>
      </p:sp>
    </p:spTree>
    <p:extLst>
      <p:ext uri="{BB962C8B-B14F-4D97-AF65-F5344CB8AC3E}">
        <p14:creationId xmlns:p14="http://schemas.microsoft.com/office/powerpoint/2010/main" val="1871848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8299070-B553-675F-6340-9541EABCF43B}"/>
              </a:ext>
            </a:extLst>
          </p:cNvPr>
          <p:cNvGraphicFramePr>
            <a:graphicFrameLocks noGrp="1"/>
          </p:cNvGraphicFramePr>
          <p:nvPr/>
        </p:nvGraphicFramePr>
        <p:xfrm>
          <a:off x="212936" y="186813"/>
          <a:ext cx="11766122" cy="648764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22750">
                  <a:extLst>
                    <a:ext uri="{9D8B030D-6E8A-4147-A177-3AD203B41FA5}">
                      <a16:colId xmlns:a16="http://schemas.microsoft.com/office/drawing/2014/main" val="2092319004"/>
                    </a:ext>
                  </a:extLst>
                </a:gridCol>
                <a:gridCol w="429210">
                  <a:extLst>
                    <a:ext uri="{9D8B030D-6E8A-4147-A177-3AD203B41FA5}">
                      <a16:colId xmlns:a16="http://schemas.microsoft.com/office/drawing/2014/main" val="526318080"/>
                    </a:ext>
                  </a:extLst>
                </a:gridCol>
                <a:gridCol w="679583">
                  <a:extLst>
                    <a:ext uri="{9D8B030D-6E8A-4147-A177-3AD203B41FA5}">
                      <a16:colId xmlns:a16="http://schemas.microsoft.com/office/drawing/2014/main" val="2506347138"/>
                    </a:ext>
                  </a:extLst>
                </a:gridCol>
                <a:gridCol w="679583">
                  <a:extLst>
                    <a:ext uri="{9D8B030D-6E8A-4147-A177-3AD203B41FA5}">
                      <a16:colId xmlns:a16="http://schemas.microsoft.com/office/drawing/2014/main" val="70730230"/>
                    </a:ext>
                  </a:extLst>
                </a:gridCol>
                <a:gridCol w="679583">
                  <a:extLst>
                    <a:ext uri="{9D8B030D-6E8A-4147-A177-3AD203B41FA5}">
                      <a16:colId xmlns:a16="http://schemas.microsoft.com/office/drawing/2014/main" val="1894602377"/>
                    </a:ext>
                  </a:extLst>
                </a:gridCol>
                <a:gridCol w="679583">
                  <a:extLst>
                    <a:ext uri="{9D8B030D-6E8A-4147-A177-3AD203B41FA5}">
                      <a16:colId xmlns:a16="http://schemas.microsoft.com/office/drawing/2014/main" val="4273106461"/>
                    </a:ext>
                  </a:extLst>
                </a:gridCol>
                <a:gridCol w="679583">
                  <a:extLst>
                    <a:ext uri="{9D8B030D-6E8A-4147-A177-3AD203B41FA5}">
                      <a16:colId xmlns:a16="http://schemas.microsoft.com/office/drawing/2014/main" val="4018436497"/>
                    </a:ext>
                  </a:extLst>
                </a:gridCol>
                <a:gridCol w="679583">
                  <a:extLst>
                    <a:ext uri="{9D8B030D-6E8A-4147-A177-3AD203B41FA5}">
                      <a16:colId xmlns:a16="http://schemas.microsoft.com/office/drawing/2014/main" val="4003718487"/>
                    </a:ext>
                  </a:extLst>
                </a:gridCol>
                <a:gridCol w="679583">
                  <a:extLst>
                    <a:ext uri="{9D8B030D-6E8A-4147-A177-3AD203B41FA5}">
                      <a16:colId xmlns:a16="http://schemas.microsoft.com/office/drawing/2014/main" val="3929513258"/>
                    </a:ext>
                  </a:extLst>
                </a:gridCol>
                <a:gridCol w="679583">
                  <a:extLst>
                    <a:ext uri="{9D8B030D-6E8A-4147-A177-3AD203B41FA5}">
                      <a16:colId xmlns:a16="http://schemas.microsoft.com/office/drawing/2014/main" val="814295206"/>
                    </a:ext>
                  </a:extLst>
                </a:gridCol>
                <a:gridCol w="679583">
                  <a:extLst>
                    <a:ext uri="{9D8B030D-6E8A-4147-A177-3AD203B41FA5}">
                      <a16:colId xmlns:a16="http://schemas.microsoft.com/office/drawing/2014/main" val="3293555087"/>
                    </a:ext>
                  </a:extLst>
                </a:gridCol>
                <a:gridCol w="679583">
                  <a:extLst>
                    <a:ext uri="{9D8B030D-6E8A-4147-A177-3AD203B41FA5}">
                      <a16:colId xmlns:a16="http://schemas.microsoft.com/office/drawing/2014/main" val="2800270502"/>
                    </a:ext>
                  </a:extLst>
                </a:gridCol>
                <a:gridCol w="679583">
                  <a:extLst>
                    <a:ext uri="{9D8B030D-6E8A-4147-A177-3AD203B41FA5}">
                      <a16:colId xmlns:a16="http://schemas.microsoft.com/office/drawing/2014/main" val="3722770327"/>
                    </a:ext>
                  </a:extLst>
                </a:gridCol>
                <a:gridCol w="679583">
                  <a:extLst>
                    <a:ext uri="{9D8B030D-6E8A-4147-A177-3AD203B41FA5}">
                      <a16:colId xmlns:a16="http://schemas.microsoft.com/office/drawing/2014/main" val="2410513677"/>
                    </a:ext>
                  </a:extLst>
                </a:gridCol>
                <a:gridCol w="679583">
                  <a:extLst>
                    <a:ext uri="{9D8B030D-6E8A-4147-A177-3AD203B41FA5}">
                      <a16:colId xmlns:a16="http://schemas.microsoft.com/office/drawing/2014/main" val="7458688"/>
                    </a:ext>
                  </a:extLst>
                </a:gridCol>
                <a:gridCol w="679583">
                  <a:extLst>
                    <a:ext uri="{9D8B030D-6E8A-4147-A177-3AD203B41FA5}">
                      <a16:colId xmlns:a16="http://schemas.microsoft.com/office/drawing/2014/main" val="521203334"/>
                    </a:ext>
                  </a:extLst>
                </a:gridCol>
              </a:tblGrid>
              <a:tr h="557338">
                <a:tc rowSpan="2"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rgbClr val="2E3C5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881044"/>
                  </a:ext>
                </a:extLst>
              </a:tr>
              <a:tr h="425188">
                <a:tc vMerge="1"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BRADESCO- EFETIVO IV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NACIONAL FLEX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TNQQ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TNP4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S380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S450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S750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S1500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S2500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CLASSICO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ESTILO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ABSOLUTO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SUPERIOR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EXCLUSIVO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05878"/>
                  </a:ext>
                </a:extLst>
              </a:tr>
              <a:tr h="218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CATO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46653"/>
                  </a:ext>
                </a:extLst>
              </a:tr>
              <a:tr h="218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C. MEDICO CIDADE BAIXA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7779"/>
                  </a:ext>
                </a:extLst>
              </a:tr>
              <a:tr h="218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CEPARH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43615"/>
                  </a:ext>
                </a:extLst>
              </a:tr>
              <a:tr h="218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COT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PAESP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PAESP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PAESP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PAESP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02052"/>
                  </a:ext>
                </a:extLst>
              </a:tr>
              <a:tr h="218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DAY HOSPITAL PROMEDICA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23144"/>
                  </a:ext>
                </a:extLst>
              </a:tr>
              <a:tr h="218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HAPCLINICA CAJAZEIRAS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60696"/>
                  </a:ext>
                </a:extLst>
              </a:tr>
              <a:tr h="2397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 ALIANCA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PAG24 -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637724"/>
                  </a:ext>
                </a:extLst>
              </a:tr>
              <a:tr h="218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 CARDIO PULMONAR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57508"/>
                  </a:ext>
                </a:extLst>
              </a:tr>
              <a:tr h="218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 DA BAHIA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016646"/>
                  </a:ext>
                </a:extLst>
              </a:tr>
              <a:tr h="218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 DA CIDADE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669552"/>
                  </a:ext>
                </a:extLst>
              </a:tr>
              <a:tr h="218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 EVANGELICO DA BAHIA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865379"/>
                  </a:ext>
                </a:extLst>
              </a:tr>
              <a:tr h="2397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PORTUGUES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PAG24 -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PAG24 -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PAG24 -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PAG24 -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PAG24 -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900183"/>
                  </a:ext>
                </a:extLst>
              </a:tr>
              <a:tr h="218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PROF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JORGE VALENTE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79171"/>
                  </a:ext>
                </a:extLst>
              </a:tr>
              <a:tr h="218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 PROHOPE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07957"/>
                  </a:ext>
                </a:extLst>
              </a:tr>
              <a:tr h="218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SAGRADA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FAMILIA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PAESP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PAESP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PAESP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PAESP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PAESP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63582"/>
                  </a:ext>
                </a:extLst>
              </a:tr>
              <a:tr h="218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 SALVADOR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25156"/>
                  </a:ext>
                </a:extLst>
              </a:tr>
              <a:tr h="218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 SANTA IZABEL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846296"/>
                  </a:ext>
                </a:extLst>
              </a:tr>
              <a:tr h="218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 SANTA LUZIA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7015"/>
                  </a:ext>
                </a:extLst>
              </a:tr>
              <a:tr h="218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 SANTO AMARO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97914"/>
                  </a:ext>
                </a:extLst>
              </a:tr>
              <a:tr h="218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 SAO RAFAEL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585471"/>
                  </a:ext>
                </a:extLst>
              </a:tr>
              <a:tr h="218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 TERESA DE LISIEUX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75058"/>
                  </a:ext>
                </a:extLst>
              </a:tr>
              <a:tr h="218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INSBOT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387030"/>
                  </a:ext>
                </a:extLst>
              </a:tr>
              <a:tr h="218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ITAIGARA MEMORIAL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431133"/>
                  </a:ext>
                </a:extLst>
              </a:tr>
              <a:tr h="218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PROBABY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010981"/>
                  </a:ext>
                </a:extLst>
              </a:tr>
              <a:tr h="218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 AGENOR PAIVA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  <a:endParaRPr lang="pt-BR" sz="7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259569"/>
                  </a:ext>
                </a:extLst>
              </a:tr>
            </a:tbl>
          </a:graphicData>
        </a:graphic>
      </p:graphicFrame>
      <p:pic>
        <p:nvPicPr>
          <p:cNvPr id="3" name="Imagem 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9C8A19DF-8818-7BBE-49B6-BE8F79D13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t="24468" r="6652" b="27762"/>
          <a:stretch/>
        </p:blipFill>
        <p:spPr>
          <a:xfrm>
            <a:off x="3010080" y="276350"/>
            <a:ext cx="1220717" cy="424809"/>
          </a:xfrm>
          <a:prstGeom prst="rect">
            <a:avLst/>
          </a:prstGeom>
        </p:spPr>
      </p:pic>
      <p:pic>
        <p:nvPicPr>
          <p:cNvPr id="4" name="Imagem 3" descr="Uma imagem contendo relógio&#10;&#10;Descrição gerada automaticamente">
            <a:extLst>
              <a:ext uri="{FF2B5EF4-FFF2-40B4-BE49-F238E27FC236}">
                <a16:creationId xmlns:a16="http://schemas.microsoft.com/office/drawing/2014/main" id="{6830788F-1F3F-2AB0-87F3-0E7233781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38" y="318284"/>
            <a:ext cx="795225" cy="28320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99076CC-AFD2-BC72-2A46-3C4AA85CB961}"/>
              </a:ext>
            </a:extLst>
          </p:cNvPr>
          <p:cNvSpPr/>
          <p:nvPr/>
        </p:nvSpPr>
        <p:spPr>
          <a:xfrm>
            <a:off x="212936" y="348350"/>
            <a:ext cx="19043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b="1" cap="none" spc="0" dirty="0">
                <a:ln w="0"/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 </a:t>
            </a:r>
          </a:p>
          <a:p>
            <a:r>
              <a:rPr lang="pt-BR" b="1" cap="none" spc="0" dirty="0">
                <a:ln w="0"/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Referenciada</a:t>
            </a:r>
          </a:p>
        </p:txBody>
      </p:sp>
      <p:pic>
        <p:nvPicPr>
          <p:cNvPr id="6" name="Imagem 5" descr="Uma imagem contendo desenho, texto, placar&#10;&#10;Descrição gerada automaticamente">
            <a:extLst>
              <a:ext uri="{FF2B5EF4-FFF2-40B4-BE49-F238E27FC236}">
                <a16:creationId xmlns:a16="http://schemas.microsoft.com/office/drawing/2014/main" id="{4CA1563B-40F2-30AE-A64C-2FB21E481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54" b="90000" l="2375" r="99750">
                        <a14:foregroundMark x1="2375" y1="57692" x2="3375" y2="70385"/>
                        <a14:foregroundMark x1="15250" y1="66538" x2="15875" y2="77692"/>
                        <a14:foregroundMark x1="28000" y1="71154" x2="28125" y2="79615"/>
                        <a14:foregroundMark x1="28875" y1="51923" x2="28875" y2="51923"/>
                        <a14:foregroundMark x1="51625" y1="64615" x2="51625" y2="80000"/>
                        <a14:foregroundMark x1="60750" y1="68077" x2="61250" y2="81923"/>
                        <a14:foregroundMark x1="85000" y1="57692" x2="84500" y2="77692"/>
                        <a14:foregroundMark x1="84500" y1="77692" x2="83750" y2="79615"/>
                        <a14:foregroundMark x1="92625" y1="51923" x2="94625" y2="63077"/>
                        <a14:foregroundMark x1="2125" y1="33077" x2="3982" y2="32627"/>
                        <a14:foregroundMark x1="65921" y1="32855" x2="85419" y2="34329"/>
                        <a14:foregroundMark x1="62240" y1="32577" x2="62685" y2="32611"/>
                        <a14:foregroundMark x1="48796" y1="31560" x2="49317" y2="31599"/>
                        <a14:foregroundMark x1="45125" y1="68846" x2="45750" y2="83077"/>
                        <a14:foregroundMark x1="3500" y1="16538" x2="3500" y2="16538"/>
                        <a14:foregroundMark x1="12250" y1="13846" x2="12250" y2="13846"/>
                        <a14:foregroundMark x1="15000" y1="19231" x2="15000" y2="19231"/>
                        <a14:foregroundMark x1="21125" y1="18462" x2="21125" y2="18462"/>
                        <a14:foregroundMark x1="23375" y1="18462" x2="23375" y2="18462"/>
                        <a14:foregroundMark x1="31375" y1="17692" x2="31375" y2="17692"/>
                        <a14:foregroundMark x1="37125" y1="14231" x2="37125" y2="14231"/>
                        <a14:foregroundMark x1="44375" y1="20000" x2="44375" y2="20000"/>
                        <a14:foregroundMark x1="46875" y1="16538" x2="46875" y2="16538"/>
                        <a14:foregroundMark x1="52125" y1="18462" x2="52125" y2="18462"/>
                        <a14:foregroundMark x1="52000" y1="6538" x2="52000" y2="6538"/>
                        <a14:foregroundMark x1="56625" y1="15769" x2="56625" y2="15769"/>
                        <a14:foregroundMark x1="59625" y1="18462" x2="59625" y2="18462"/>
                        <a14:foregroundMark x1="64125" y1="19231" x2="64125" y2="19231"/>
                        <a14:foregroundMark x1="69500" y1="15385" x2="69500" y2="15385"/>
                        <a14:foregroundMark x1="89322" y1="33607" x2="95000" y2="34231"/>
                        <a14:foregroundMark x1="95000" y1="34231" x2="99750" y2="33077"/>
                        <a14:foregroundMark x1="62500" y1="32308" x2="63340" y2="32093"/>
                        <a14:foregroundMark x1="47000" y1="34231" x2="50250" y2="34231"/>
                        <a14:backgroundMark x1="9375" y1="28462" x2="16250" y2="26923"/>
                        <a14:backgroundMark x1="16250" y1="26923" x2="47899" y2="29885"/>
                        <a14:backgroundMark x1="8583" y1="31906" x2="9750" y2="31538"/>
                        <a14:backgroundMark x1="50727" y1="31923" x2="62375" y2="31923"/>
                        <a14:backgroundMark x1="28375" y1="22308" x2="28375" y2="22308"/>
                        <a14:backgroundMark x1="43250" y1="20769" x2="43250" y2="20769"/>
                        <a14:backgroundMark x1="66000" y1="20769" x2="66000" y2="20769"/>
                        <a14:backgroundMark x1="11625" y1="15385" x2="11625" y2="15385"/>
                        <a14:backgroundMark x1="99739" y1="33133" x2="99875" y2="33077"/>
                        <a14:backgroundMark x1="99875" y1="33077" x2="99875" y2="33077"/>
                        <a14:backgroundMark x1="85125" y1="35769" x2="85556" y2="35742"/>
                        <a14:backgroundMark x1="4125" y1="31923" x2="9125" y2="31538"/>
                        <a14:backgroundMark x1="87125" y1="31923" x2="87125" y2="31923"/>
                        <a14:backgroundMark x1="87125" y1="31923" x2="87125" y2="31923"/>
                        <a14:backgroundMark x1="87125" y1="31538" x2="87125" y2="31538"/>
                        <a14:backgroundMark x1="86250" y1="31538" x2="89750" y2="31538"/>
                        <a14:backgroundMark x1="63875" y1="31923" x2="66375" y2="30385"/>
                        <a14:backgroundMark x1="63375" y1="31923" x2="64000" y2="31923"/>
                        <a14:backgroundMark x1="63250" y1="31923" x2="63250" y2="3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92" y="264289"/>
            <a:ext cx="1307104" cy="4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93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A99DD09-85C3-9ECE-AB1B-0405B82D7F49}"/>
              </a:ext>
            </a:extLst>
          </p:cNvPr>
          <p:cNvGraphicFramePr>
            <a:graphicFrameLocks noGrp="1"/>
          </p:cNvGraphicFramePr>
          <p:nvPr/>
        </p:nvGraphicFramePr>
        <p:xfrm>
          <a:off x="156838" y="353421"/>
          <a:ext cx="11842597" cy="622799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34597">
                  <a:extLst>
                    <a:ext uri="{9D8B030D-6E8A-4147-A177-3AD203B41FA5}">
                      <a16:colId xmlns:a16="http://schemas.microsoft.com/office/drawing/2014/main" val="2092319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31808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50634713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073023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89460237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27310646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01843649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0037184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92951325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81429520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2935550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8002705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72277032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41051367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45868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521203334"/>
                    </a:ext>
                  </a:extLst>
                </a:gridCol>
              </a:tblGrid>
              <a:tr h="579027">
                <a:tc rowSpan="2"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rgbClr val="2E3C56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881044"/>
                  </a:ext>
                </a:extLst>
              </a:tr>
              <a:tr h="441735">
                <a:tc vMerge="1"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BRADESCO- EFETIVO IV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NACIONAL FLEX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TNQQ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TNP4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S380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S450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S750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S1500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S2500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CLASSICO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ESTILO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ABSOLUTO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SUPERIOR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EXCLUSIVO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0587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Recomecar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Centro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Terapeutico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4665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 De Olhos Rollemberg Gois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7779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Do Rim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43615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Ortho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Ortopedia E Serviços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0205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Repouso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Marcello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2314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Clinica Infantil Pimpolho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60696"/>
                  </a:ext>
                </a:extLst>
              </a:tr>
              <a:tr h="2491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Cirurgia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63772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Decos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Day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Cerpe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5750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Da Policia Militar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01664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Mater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Primavera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669552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Jose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Comuse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pag24 -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pag24 -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pag24 -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pag24 -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865379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Lucas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pag24 -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pag24 -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pag24 -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pag24 -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90018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Pronto Clinica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Ortopedica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79171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Clinica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Ortopedica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07957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Fertilita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Medicina Reprodutiva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6358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Olhos De Sergipe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2515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Coracao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84629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Gabriel Soares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7015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Unimed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Marcos Hospitalar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pag24 -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pag24 -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pag24 -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pag24 -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9791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Int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Olhos De Sergipe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585471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Clinica Santa Helena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7505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Mater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Renascenca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387030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Sempre-viva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431133"/>
                  </a:ext>
                </a:extLst>
              </a:tr>
            </a:tbl>
          </a:graphicData>
        </a:graphic>
      </p:graphicFrame>
      <p:pic>
        <p:nvPicPr>
          <p:cNvPr id="3" name="Imagem 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B9E2DF98-F0A8-07F0-63CF-6DE37376EF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t="24468" r="6652" b="27762"/>
          <a:stretch/>
        </p:blipFill>
        <p:spPr>
          <a:xfrm>
            <a:off x="3048412" y="395231"/>
            <a:ext cx="1241380" cy="432000"/>
          </a:xfrm>
          <a:prstGeom prst="rect">
            <a:avLst/>
          </a:prstGeom>
        </p:spPr>
      </p:pic>
      <p:pic>
        <p:nvPicPr>
          <p:cNvPr id="4" name="Imagem 3" descr="Uma imagem contendo relógio&#10;&#10;Descrição gerada automaticamente">
            <a:extLst>
              <a:ext uri="{FF2B5EF4-FFF2-40B4-BE49-F238E27FC236}">
                <a16:creationId xmlns:a16="http://schemas.microsoft.com/office/drawing/2014/main" id="{1B9F2001-5AC4-5645-46DA-114C7DA11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72" y="502396"/>
            <a:ext cx="808686" cy="28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D034DB4-30B3-E083-5221-1E4DD0208179}"/>
              </a:ext>
            </a:extLst>
          </p:cNvPr>
          <p:cNvSpPr/>
          <p:nvPr/>
        </p:nvSpPr>
        <p:spPr>
          <a:xfrm>
            <a:off x="239696" y="467231"/>
            <a:ext cx="1936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 </a:t>
            </a:r>
          </a:p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Referenciada</a:t>
            </a:r>
          </a:p>
        </p:txBody>
      </p:sp>
      <p:pic>
        <p:nvPicPr>
          <p:cNvPr id="6" name="Imagem 5" descr="Uma imagem contendo desenho, texto, placar&#10;&#10;Descrição gerada automaticamente">
            <a:extLst>
              <a:ext uri="{FF2B5EF4-FFF2-40B4-BE49-F238E27FC236}">
                <a16:creationId xmlns:a16="http://schemas.microsoft.com/office/drawing/2014/main" id="{FCA9125F-5146-402E-4444-ECB2EEBF7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54" b="90000" l="2375" r="99750">
                        <a14:foregroundMark x1="2375" y1="57692" x2="3375" y2="70385"/>
                        <a14:foregroundMark x1="15250" y1="66538" x2="15875" y2="77692"/>
                        <a14:foregroundMark x1="28000" y1="71154" x2="28125" y2="79615"/>
                        <a14:foregroundMark x1="28875" y1="51923" x2="28875" y2="51923"/>
                        <a14:foregroundMark x1="51625" y1="64615" x2="51625" y2="80000"/>
                        <a14:foregroundMark x1="60750" y1="68077" x2="61250" y2="81923"/>
                        <a14:foregroundMark x1="85000" y1="57692" x2="84500" y2="77692"/>
                        <a14:foregroundMark x1="84500" y1="77692" x2="83750" y2="79615"/>
                        <a14:foregroundMark x1="92625" y1="51923" x2="94625" y2="63077"/>
                        <a14:foregroundMark x1="2125" y1="33077" x2="3982" y2="32627"/>
                        <a14:foregroundMark x1="65921" y1="32855" x2="85419" y2="34329"/>
                        <a14:foregroundMark x1="62240" y1="32577" x2="62685" y2="32611"/>
                        <a14:foregroundMark x1="48796" y1="31560" x2="49317" y2="31599"/>
                        <a14:foregroundMark x1="45125" y1="68846" x2="45750" y2="83077"/>
                        <a14:foregroundMark x1="3500" y1="16538" x2="3500" y2="16538"/>
                        <a14:foregroundMark x1="12250" y1="13846" x2="12250" y2="13846"/>
                        <a14:foregroundMark x1="15000" y1="19231" x2="15000" y2="19231"/>
                        <a14:foregroundMark x1="21125" y1="18462" x2="21125" y2="18462"/>
                        <a14:foregroundMark x1="23375" y1="18462" x2="23375" y2="18462"/>
                        <a14:foregroundMark x1="31375" y1="17692" x2="31375" y2="17692"/>
                        <a14:foregroundMark x1="37125" y1="14231" x2="37125" y2="14231"/>
                        <a14:foregroundMark x1="44375" y1="20000" x2="44375" y2="20000"/>
                        <a14:foregroundMark x1="46875" y1="16538" x2="46875" y2="16538"/>
                        <a14:foregroundMark x1="52125" y1="18462" x2="52125" y2="18462"/>
                        <a14:foregroundMark x1="52000" y1="6538" x2="52000" y2="6538"/>
                        <a14:foregroundMark x1="56625" y1="15769" x2="56625" y2="15769"/>
                        <a14:foregroundMark x1="59625" y1="18462" x2="59625" y2="18462"/>
                        <a14:foregroundMark x1="64125" y1="19231" x2="64125" y2="19231"/>
                        <a14:foregroundMark x1="69500" y1="15385" x2="69500" y2="15385"/>
                        <a14:foregroundMark x1="89322" y1="33607" x2="95000" y2="34231"/>
                        <a14:foregroundMark x1="95000" y1="34231" x2="99750" y2="33077"/>
                        <a14:foregroundMark x1="62500" y1="32308" x2="63340" y2="32093"/>
                        <a14:foregroundMark x1="47000" y1="34231" x2="50250" y2="34231"/>
                        <a14:backgroundMark x1="9375" y1="28462" x2="16250" y2="26923"/>
                        <a14:backgroundMark x1="16250" y1="26923" x2="47899" y2="29885"/>
                        <a14:backgroundMark x1="8583" y1="31906" x2="9750" y2="31538"/>
                        <a14:backgroundMark x1="50727" y1="31923" x2="62375" y2="31923"/>
                        <a14:backgroundMark x1="28375" y1="22308" x2="28375" y2="22308"/>
                        <a14:backgroundMark x1="43250" y1="20769" x2="43250" y2="20769"/>
                        <a14:backgroundMark x1="66000" y1="20769" x2="66000" y2="20769"/>
                        <a14:backgroundMark x1="11625" y1="15385" x2="11625" y2="15385"/>
                        <a14:backgroundMark x1="99739" y1="33133" x2="99875" y2="33077"/>
                        <a14:backgroundMark x1="99875" y1="33077" x2="99875" y2="33077"/>
                        <a14:backgroundMark x1="85125" y1="35769" x2="85556" y2="35742"/>
                        <a14:backgroundMark x1="4125" y1="31923" x2="9125" y2="31538"/>
                        <a14:backgroundMark x1="87125" y1="31923" x2="87125" y2="31923"/>
                        <a14:backgroundMark x1="87125" y1="31923" x2="87125" y2="31923"/>
                        <a14:backgroundMark x1="87125" y1="31538" x2="87125" y2="31538"/>
                        <a14:backgroundMark x1="86250" y1="31538" x2="89750" y2="31538"/>
                        <a14:backgroundMark x1="63875" y1="31923" x2="66375" y2="30385"/>
                        <a14:backgroundMark x1="63375" y1="31923" x2="64000" y2="31923"/>
                        <a14:backgroundMark x1="63250" y1="31923" x2="63250" y2="3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71" y="437165"/>
            <a:ext cx="132922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26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3D1A6F8-FE00-BB64-96CC-56F0DBB92262}"/>
              </a:ext>
            </a:extLst>
          </p:cNvPr>
          <p:cNvGraphicFramePr>
            <a:graphicFrameLocks noGrp="1"/>
          </p:cNvGraphicFramePr>
          <p:nvPr/>
        </p:nvGraphicFramePr>
        <p:xfrm>
          <a:off x="156838" y="353421"/>
          <a:ext cx="11842597" cy="622799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34597">
                  <a:extLst>
                    <a:ext uri="{9D8B030D-6E8A-4147-A177-3AD203B41FA5}">
                      <a16:colId xmlns:a16="http://schemas.microsoft.com/office/drawing/2014/main" val="2092319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31808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50634713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073023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89460237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27310646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01843649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0037184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92951325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81429520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2935550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8002705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72277032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41051367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45868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521203334"/>
                    </a:ext>
                  </a:extLst>
                </a:gridCol>
              </a:tblGrid>
              <a:tr h="579027">
                <a:tc rowSpan="2"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rgbClr val="2E3C56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881044"/>
                  </a:ext>
                </a:extLst>
              </a:tr>
              <a:tr h="441735">
                <a:tc vMerge="1"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BRADESCO- EFETIVO IV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NACIONAL FLEX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TNQQ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TNP4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S380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S450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S750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S1500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S2500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CLASSICO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ESTILO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ABSOLUTO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SUPERIOR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EXCLUSIVO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0587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Angioclinica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Dr Ciro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Ciarlini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4665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Casa De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Saude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Mater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Raimundo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7779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Cco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Centro Cearense De Oftalmologia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43615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Cemof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Cto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Med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Oftalmologico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0205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Centro Visual Do Ceara S/C Ltda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2314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Cldo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Centro De Laser E Diagnose Ocular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60696"/>
                  </a:ext>
                </a:extLst>
              </a:tr>
              <a:tr h="2491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Clinica Dr Wellington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63772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Aldeota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5750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Angeline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01664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Batista Memorial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669552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Cura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Dars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Soci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Benef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Camilo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865379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Olhos Leiria De Andrade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90018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Mater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Gastroclinica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79171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Genesis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07957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Iof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Inst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Oftal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Otorrinol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Fortaleza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6358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Neurocentro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Serv.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Medicos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2515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Oftalmed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- Centro De Oftalmologia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84629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Otosplasticlinic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Otos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7015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Prontocardio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9791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Prontoclinica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Fortaleza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585471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Viewclinic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7505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Casa De Repouso Nosso Lar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Inst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Nosso Lar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387030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Hcf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Central De Fortaleza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431133"/>
                  </a:ext>
                </a:extLst>
              </a:tr>
            </a:tbl>
          </a:graphicData>
        </a:graphic>
      </p:graphicFrame>
      <p:pic>
        <p:nvPicPr>
          <p:cNvPr id="3" name="Imagem 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E1BF36A2-3635-0051-0E5D-C4F1FD77A7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t="24468" r="6652" b="27762"/>
          <a:stretch/>
        </p:blipFill>
        <p:spPr>
          <a:xfrm>
            <a:off x="3048412" y="395231"/>
            <a:ext cx="1241380" cy="432000"/>
          </a:xfrm>
          <a:prstGeom prst="rect">
            <a:avLst/>
          </a:prstGeom>
        </p:spPr>
      </p:pic>
      <p:pic>
        <p:nvPicPr>
          <p:cNvPr id="4" name="Imagem 3" descr="Uma imagem contendo relógio&#10;&#10;Descrição gerada automaticamente">
            <a:extLst>
              <a:ext uri="{FF2B5EF4-FFF2-40B4-BE49-F238E27FC236}">
                <a16:creationId xmlns:a16="http://schemas.microsoft.com/office/drawing/2014/main" id="{AF39716E-F89D-AD79-017F-8FB7B503D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72" y="502396"/>
            <a:ext cx="808686" cy="28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1987B0A-8889-A677-C0BF-4C495C1303E7}"/>
              </a:ext>
            </a:extLst>
          </p:cNvPr>
          <p:cNvSpPr/>
          <p:nvPr/>
        </p:nvSpPr>
        <p:spPr>
          <a:xfrm>
            <a:off x="239696" y="467231"/>
            <a:ext cx="1936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 </a:t>
            </a:r>
          </a:p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Referenciada</a:t>
            </a:r>
          </a:p>
        </p:txBody>
      </p:sp>
      <p:pic>
        <p:nvPicPr>
          <p:cNvPr id="6" name="Imagem 5" descr="Uma imagem contendo desenho, texto, placar&#10;&#10;Descrição gerada automaticamente">
            <a:extLst>
              <a:ext uri="{FF2B5EF4-FFF2-40B4-BE49-F238E27FC236}">
                <a16:creationId xmlns:a16="http://schemas.microsoft.com/office/drawing/2014/main" id="{7BE8135D-8AF8-6ABC-12FA-90E42B6CC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54" b="90000" l="2375" r="99750">
                        <a14:foregroundMark x1="2375" y1="57692" x2="3375" y2="70385"/>
                        <a14:foregroundMark x1="15250" y1="66538" x2="15875" y2="77692"/>
                        <a14:foregroundMark x1="28000" y1="71154" x2="28125" y2="79615"/>
                        <a14:foregroundMark x1="28875" y1="51923" x2="28875" y2="51923"/>
                        <a14:foregroundMark x1="51625" y1="64615" x2="51625" y2="80000"/>
                        <a14:foregroundMark x1="60750" y1="68077" x2="61250" y2="81923"/>
                        <a14:foregroundMark x1="85000" y1="57692" x2="84500" y2="77692"/>
                        <a14:foregroundMark x1="84500" y1="77692" x2="83750" y2="79615"/>
                        <a14:foregroundMark x1="92625" y1="51923" x2="94625" y2="63077"/>
                        <a14:foregroundMark x1="2125" y1="33077" x2="3982" y2="32627"/>
                        <a14:foregroundMark x1="65921" y1="32855" x2="85419" y2="34329"/>
                        <a14:foregroundMark x1="62240" y1="32577" x2="62685" y2="32611"/>
                        <a14:foregroundMark x1="48796" y1="31560" x2="49317" y2="31599"/>
                        <a14:foregroundMark x1="45125" y1="68846" x2="45750" y2="83077"/>
                        <a14:foregroundMark x1="3500" y1="16538" x2="3500" y2="16538"/>
                        <a14:foregroundMark x1="12250" y1="13846" x2="12250" y2="13846"/>
                        <a14:foregroundMark x1="15000" y1="19231" x2="15000" y2="19231"/>
                        <a14:foregroundMark x1="21125" y1="18462" x2="21125" y2="18462"/>
                        <a14:foregroundMark x1="23375" y1="18462" x2="23375" y2="18462"/>
                        <a14:foregroundMark x1="31375" y1="17692" x2="31375" y2="17692"/>
                        <a14:foregroundMark x1="37125" y1="14231" x2="37125" y2="14231"/>
                        <a14:foregroundMark x1="44375" y1="20000" x2="44375" y2="20000"/>
                        <a14:foregroundMark x1="46875" y1="16538" x2="46875" y2="16538"/>
                        <a14:foregroundMark x1="52125" y1="18462" x2="52125" y2="18462"/>
                        <a14:foregroundMark x1="52000" y1="6538" x2="52000" y2="6538"/>
                        <a14:foregroundMark x1="56625" y1="15769" x2="56625" y2="15769"/>
                        <a14:foregroundMark x1="59625" y1="18462" x2="59625" y2="18462"/>
                        <a14:foregroundMark x1="64125" y1="19231" x2="64125" y2="19231"/>
                        <a14:foregroundMark x1="69500" y1="15385" x2="69500" y2="15385"/>
                        <a14:foregroundMark x1="89322" y1="33607" x2="95000" y2="34231"/>
                        <a14:foregroundMark x1="95000" y1="34231" x2="99750" y2="33077"/>
                        <a14:foregroundMark x1="62500" y1="32308" x2="63340" y2="32093"/>
                        <a14:foregroundMark x1="47000" y1="34231" x2="50250" y2="34231"/>
                        <a14:backgroundMark x1="9375" y1="28462" x2="16250" y2="26923"/>
                        <a14:backgroundMark x1="16250" y1="26923" x2="47899" y2="29885"/>
                        <a14:backgroundMark x1="8583" y1="31906" x2="9750" y2="31538"/>
                        <a14:backgroundMark x1="50727" y1="31923" x2="62375" y2="31923"/>
                        <a14:backgroundMark x1="28375" y1="22308" x2="28375" y2="22308"/>
                        <a14:backgroundMark x1="43250" y1="20769" x2="43250" y2="20769"/>
                        <a14:backgroundMark x1="66000" y1="20769" x2="66000" y2="20769"/>
                        <a14:backgroundMark x1="11625" y1="15385" x2="11625" y2="15385"/>
                        <a14:backgroundMark x1="99739" y1="33133" x2="99875" y2="33077"/>
                        <a14:backgroundMark x1="99875" y1="33077" x2="99875" y2="33077"/>
                        <a14:backgroundMark x1="85125" y1="35769" x2="85556" y2="35742"/>
                        <a14:backgroundMark x1="4125" y1="31923" x2="9125" y2="31538"/>
                        <a14:backgroundMark x1="87125" y1="31923" x2="87125" y2="31923"/>
                        <a14:backgroundMark x1="87125" y1="31923" x2="87125" y2="31923"/>
                        <a14:backgroundMark x1="87125" y1="31538" x2="87125" y2="31538"/>
                        <a14:backgroundMark x1="86250" y1="31538" x2="89750" y2="31538"/>
                        <a14:backgroundMark x1="63875" y1="31923" x2="66375" y2="30385"/>
                        <a14:backgroundMark x1="63375" y1="31923" x2="64000" y2="31923"/>
                        <a14:backgroundMark x1="63250" y1="31923" x2="63250" y2="3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71" y="437165"/>
            <a:ext cx="132922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04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58C2C42-5C75-7EC1-7123-B4EC1D739059}"/>
              </a:ext>
            </a:extLst>
          </p:cNvPr>
          <p:cNvGraphicFramePr>
            <a:graphicFrameLocks noGrp="1"/>
          </p:cNvGraphicFramePr>
          <p:nvPr/>
        </p:nvGraphicFramePr>
        <p:xfrm>
          <a:off x="156838" y="284597"/>
          <a:ext cx="11842597" cy="634326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34597">
                  <a:extLst>
                    <a:ext uri="{9D8B030D-6E8A-4147-A177-3AD203B41FA5}">
                      <a16:colId xmlns:a16="http://schemas.microsoft.com/office/drawing/2014/main" val="2092319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31808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50634713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073023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89460237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27310646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01843649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0037184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92951325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81429520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2935550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8002705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72277032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41051367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45868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521203334"/>
                    </a:ext>
                  </a:extLst>
                </a:gridCol>
              </a:tblGrid>
              <a:tr h="579027">
                <a:tc rowSpan="2"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rgbClr val="2E3C56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881044"/>
                  </a:ext>
                </a:extLst>
              </a:tr>
              <a:tr h="441735">
                <a:tc vMerge="1"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BRADESCO- EFETIVO IV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NACIONAL FLEX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TNQQ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TNP4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S380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S450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S750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S1500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S2500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CLASSICO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ESTILO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ABSOLUTO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SUPERIOR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EXCLUSIVO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0587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Oftalmoclinica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4665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Sos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Socorros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Medicos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7779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Oftalmolaser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43615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Pronto Atendimento Mario Barreto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0205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Luiz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2314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Iamg-inst.De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Ass.Medica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Geral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60696"/>
                  </a:ext>
                </a:extLst>
              </a:tr>
              <a:tr h="2491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Maternidade Eugenia Pinheiro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63772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Go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Clinic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5750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Carlos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01664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Inst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Dos Cegos Do Ceara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669552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Clinica Antonio Prudente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865379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Uniclinic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90018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Unimed Fortaleza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79171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Cto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Pediatrico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Unimed Fortaleza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07957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Monte Claro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6358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Otoclinica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2515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Unimed Fortaleza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84629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Ivv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Inst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Volta Vida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7015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Centro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Avancado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Retina Catarata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9791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Monte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Klinikum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585471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Sopai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Infantil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7505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Pronto Atendimento Bezerra De Menezes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387030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Da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Crianca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Cepece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431133"/>
                  </a:ext>
                </a:extLst>
              </a:tr>
            </a:tbl>
          </a:graphicData>
        </a:graphic>
      </p:graphicFrame>
      <p:pic>
        <p:nvPicPr>
          <p:cNvPr id="3" name="Imagem 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3B383B52-F789-1020-0836-FD356E21A7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t="24468" r="6652" b="27762"/>
          <a:stretch/>
        </p:blipFill>
        <p:spPr>
          <a:xfrm>
            <a:off x="3048412" y="326407"/>
            <a:ext cx="1241380" cy="432000"/>
          </a:xfrm>
          <a:prstGeom prst="rect">
            <a:avLst/>
          </a:prstGeom>
        </p:spPr>
      </p:pic>
      <p:pic>
        <p:nvPicPr>
          <p:cNvPr id="4" name="Imagem 3" descr="Uma imagem contendo relógio&#10;&#10;Descrição gerada automaticamente">
            <a:extLst>
              <a:ext uri="{FF2B5EF4-FFF2-40B4-BE49-F238E27FC236}">
                <a16:creationId xmlns:a16="http://schemas.microsoft.com/office/drawing/2014/main" id="{F59421AE-EEB5-3AAA-614E-E9503F222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72" y="433572"/>
            <a:ext cx="808686" cy="28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18EC375-F1EA-4BDD-8F23-05FF1E3D1FBC}"/>
              </a:ext>
            </a:extLst>
          </p:cNvPr>
          <p:cNvSpPr/>
          <p:nvPr/>
        </p:nvSpPr>
        <p:spPr>
          <a:xfrm>
            <a:off x="239696" y="398407"/>
            <a:ext cx="1936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 </a:t>
            </a:r>
          </a:p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Referenciada</a:t>
            </a:r>
          </a:p>
        </p:txBody>
      </p:sp>
      <p:pic>
        <p:nvPicPr>
          <p:cNvPr id="6" name="Imagem 5" descr="Uma imagem contendo desenho, texto, placar&#10;&#10;Descrição gerada automaticamente">
            <a:extLst>
              <a:ext uri="{FF2B5EF4-FFF2-40B4-BE49-F238E27FC236}">
                <a16:creationId xmlns:a16="http://schemas.microsoft.com/office/drawing/2014/main" id="{F5A2F04A-87A5-7253-76D2-EA7E8837C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54" b="90000" l="2375" r="99750">
                        <a14:foregroundMark x1="2375" y1="57692" x2="3375" y2="70385"/>
                        <a14:foregroundMark x1="15250" y1="66538" x2="15875" y2="77692"/>
                        <a14:foregroundMark x1="28000" y1="71154" x2="28125" y2="79615"/>
                        <a14:foregroundMark x1="28875" y1="51923" x2="28875" y2="51923"/>
                        <a14:foregroundMark x1="51625" y1="64615" x2="51625" y2="80000"/>
                        <a14:foregroundMark x1="60750" y1="68077" x2="61250" y2="81923"/>
                        <a14:foregroundMark x1="85000" y1="57692" x2="84500" y2="77692"/>
                        <a14:foregroundMark x1="84500" y1="77692" x2="83750" y2="79615"/>
                        <a14:foregroundMark x1="92625" y1="51923" x2="94625" y2="63077"/>
                        <a14:foregroundMark x1="2125" y1="33077" x2="3982" y2="32627"/>
                        <a14:foregroundMark x1="65921" y1="32855" x2="85419" y2="34329"/>
                        <a14:foregroundMark x1="62240" y1="32577" x2="62685" y2="32611"/>
                        <a14:foregroundMark x1="48796" y1="31560" x2="49317" y2="31599"/>
                        <a14:foregroundMark x1="45125" y1="68846" x2="45750" y2="83077"/>
                        <a14:foregroundMark x1="3500" y1="16538" x2="3500" y2="16538"/>
                        <a14:foregroundMark x1="12250" y1="13846" x2="12250" y2="13846"/>
                        <a14:foregroundMark x1="15000" y1="19231" x2="15000" y2="19231"/>
                        <a14:foregroundMark x1="21125" y1="18462" x2="21125" y2="18462"/>
                        <a14:foregroundMark x1="23375" y1="18462" x2="23375" y2="18462"/>
                        <a14:foregroundMark x1="31375" y1="17692" x2="31375" y2="17692"/>
                        <a14:foregroundMark x1="37125" y1="14231" x2="37125" y2="14231"/>
                        <a14:foregroundMark x1="44375" y1="20000" x2="44375" y2="20000"/>
                        <a14:foregroundMark x1="46875" y1="16538" x2="46875" y2="16538"/>
                        <a14:foregroundMark x1="52125" y1="18462" x2="52125" y2="18462"/>
                        <a14:foregroundMark x1="52000" y1="6538" x2="52000" y2="6538"/>
                        <a14:foregroundMark x1="56625" y1="15769" x2="56625" y2="15769"/>
                        <a14:foregroundMark x1="59625" y1="18462" x2="59625" y2="18462"/>
                        <a14:foregroundMark x1="64125" y1="19231" x2="64125" y2="19231"/>
                        <a14:foregroundMark x1="69500" y1="15385" x2="69500" y2="15385"/>
                        <a14:foregroundMark x1="89322" y1="33607" x2="95000" y2="34231"/>
                        <a14:foregroundMark x1="95000" y1="34231" x2="99750" y2="33077"/>
                        <a14:foregroundMark x1="62500" y1="32308" x2="63340" y2="32093"/>
                        <a14:foregroundMark x1="47000" y1="34231" x2="50250" y2="34231"/>
                        <a14:backgroundMark x1="9375" y1="28462" x2="16250" y2="26923"/>
                        <a14:backgroundMark x1="16250" y1="26923" x2="47899" y2="29885"/>
                        <a14:backgroundMark x1="8583" y1="31906" x2="9750" y2="31538"/>
                        <a14:backgroundMark x1="50727" y1="31923" x2="62375" y2="31923"/>
                        <a14:backgroundMark x1="28375" y1="22308" x2="28375" y2="22308"/>
                        <a14:backgroundMark x1="43250" y1="20769" x2="43250" y2="20769"/>
                        <a14:backgroundMark x1="66000" y1="20769" x2="66000" y2="20769"/>
                        <a14:backgroundMark x1="11625" y1="15385" x2="11625" y2="15385"/>
                        <a14:backgroundMark x1="99739" y1="33133" x2="99875" y2="33077"/>
                        <a14:backgroundMark x1="99875" y1="33077" x2="99875" y2="33077"/>
                        <a14:backgroundMark x1="85125" y1="35769" x2="85556" y2="35742"/>
                        <a14:backgroundMark x1="4125" y1="31923" x2="9125" y2="31538"/>
                        <a14:backgroundMark x1="87125" y1="31923" x2="87125" y2="31923"/>
                        <a14:backgroundMark x1="87125" y1="31923" x2="87125" y2="31923"/>
                        <a14:backgroundMark x1="87125" y1="31538" x2="87125" y2="31538"/>
                        <a14:backgroundMark x1="86250" y1="31538" x2="89750" y2="31538"/>
                        <a14:backgroundMark x1="63875" y1="31923" x2="66375" y2="30385"/>
                        <a14:backgroundMark x1="63375" y1="31923" x2="64000" y2="31923"/>
                        <a14:backgroundMark x1="63250" y1="31923" x2="63250" y2="3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71" y="368341"/>
            <a:ext cx="132922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73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5D3D773-DD21-CBFF-420F-A137DE32834C}"/>
              </a:ext>
            </a:extLst>
          </p:cNvPr>
          <p:cNvGraphicFramePr>
            <a:graphicFrameLocks noGrp="1"/>
          </p:cNvGraphicFramePr>
          <p:nvPr/>
        </p:nvGraphicFramePr>
        <p:xfrm>
          <a:off x="107677" y="382917"/>
          <a:ext cx="11842597" cy="258995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34597">
                  <a:extLst>
                    <a:ext uri="{9D8B030D-6E8A-4147-A177-3AD203B41FA5}">
                      <a16:colId xmlns:a16="http://schemas.microsoft.com/office/drawing/2014/main" val="2092319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31808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50634713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073023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89460237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27310646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01843649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0037184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92951325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81429520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2935550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8002705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72277032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41051367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45868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521203334"/>
                    </a:ext>
                  </a:extLst>
                </a:gridCol>
              </a:tblGrid>
              <a:tr h="579027">
                <a:tc rowSpan="2"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rgbClr val="2E3C56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881044"/>
                  </a:ext>
                </a:extLst>
              </a:tr>
              <a:tr h="441735">
                <a:tc vMerge="1"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BRADESCO- EFETIVO IV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NACIONAL FLEX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TNQQ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TNP4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S380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S450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S750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S1500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S2500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CLASSICO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ESTILO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ABSOLUTO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SUPERIOR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EXCLUSIVO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0587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Mater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Dunas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Prontoplastica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4665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Mateus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7779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Icc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Inst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Cancer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Do Ceara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43615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Menino Jesus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0205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Pronto Atendimento Parangaba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2314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Clinica Neusa Rocha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60696"/>
                  </a:ext>
                </a:extLst>
              </a:tr>
              <a:tr h="2491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Bioclinica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637724"/>
                  </a:ext>
                </a:extLst>
              </a:tr>
            </a:tbl>
          </a:graphicData>
        </a:graphic>
      </p:graphicFrame>
      <p:pic>
        <p:nvPicPr>
          <p:cNvPr id="3" name="Imagem 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9F53F153-48B5-B5EF-BF8D-E951CE340A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t="24468" r="6652" b="27762"/>
          <a:stretch/>
        </p:blipFill>
        <p:spPr>
          <a:xfrm>
            <a:off x="2999251" y="424727"/>
            <a:ext cx="1241380" cy="432000"/>
          </a:xfrm>
          <a:prstGeom prst="rect">
            <a:avLst/>
          </a:prstGeom>
        </p:spPr>
      </p:pic>
      <p:pic>
        <p:nvPicPr>
          <p:cNvPr id="4" name="Imagem 3" descr="Uma imagem contendo relógio&#10;&#10;Descrição gerada automaticamente">
            <a:extLst>
              <a:ext uri="{FF2B5EF4-FFF2-40B4-BE49-F238E27FC236}">
                <a16:creationId xmlns:a16="http://schemas.microsoft.com/office/drawing/2014/main" id="{3B8D0417-1E49-0BD1-4F9A-5AF2FA404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411" y="531892"/>
            <a:ext cx="808686" cy="28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877D391-7082-AE1D-81A3-E802ABEB5DF6}"/>
              </a:ext>
            </a:extLst>
          </p:cNvPr>
          <p:cNvSpPr/>
          <p:nvPr/>
        </p:nvSpPr>
        <p:spPr>
          <a:xfrm>
            <a:off x="190535" y="496727"/>
            <a:ext cx="1936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 </a:t>
            </a:r>
          </a:p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Referenciada</a:t>
            </a:r>
          </a:p>
        </p:txBody>
      </p:sp>
      <p:pic>
        <p:nvPicPr>
          <p:cNvPr id="6" name="Imagem 5" descr="Uma imagem contendo desenho, texto, placar&#10;&#10;Descrição gerada automaticamente">
            <a:extLst>
              <a:ext uri="{FF2B5EF4-FFF2-40B4-BE49-F238E27FC236}">
                <a16:creationId xmlns:a16="http://schemas.microsoft.com/office/drawing/2014/main" id="{6780307A-B80B-6A72-B1A3-B5C99512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54" b="90000" l="2375" r="99750">
                        <a14:foregroundMark x1="2375" y1="57692" x2="3375" y2="70385"/>
                        <a14:foregroundMark x1="15250" y1="66538" x2="15875" y2="77692"/>
                        <a14:foregroundMark x1="28000" y1="71154" x2="28125" y2="79615"/>
                        <a14:foregroundMark x1="28875" y1="51923" x2="28875" y2="51923"/>
                        <a14:foregroundMark x1="51625" y1="64615" x2="51625" y2="80000"/>
                        <a14:foregroundMark x1="60750" y1="68077" x2="61250" y2="81923"/>
                        <a14:foregroundMark x1="85000" y1="57692" x2="84500" y2="77692"/>
                        <a14:foregroundMark x1="84500" y1="77692" x2="83750" y2="79615"/>
                        <a14:foregroundMark x1="92625" y1="51923" x2="94625" y2="63077"/>
                        <a14:foregroundMark x1="2125" y1="33077" x2="3982" y2="32627"/>
                        <a14:foregroundMark x1="65921" y1="32855" x2="85419" y2="34329"/>
                        <a14:foregroundMark x1="62240" y1="32577" x2="62685" y2="32611"/>
                        <a14:foregroundMark x1="48796" y1="31560" x2="49317" y2="31599"/>
                        <a14:foregroundMark x1="45125" y1="68846" x2="45750" y2="83077"/>
                        <a14:foregroundMark x1="3500" y1="16538" x2="3500" y2="16538"/>
                        <a14:foregroundMark x1="12250" y1="13846" x2="12250" y2="13846"/>
                        <a14:foregroundMark x1="15000" y1="19231" x2="15000" y2="19231"/>
                        <a14:foregroundMark x1="21125" y1="18462" x2="21125" y2="18462"/>
                        <a14:foregroundMark x1="23375" y1="18462" x2="23375" y2="18462"/>
                        <a14:foregroundMark x1="31375" y1="17692" x2="31375" y2="17692"/>
                        <a14:foregroundMark x1="37125" y1="14231" x2="37125" y2="14231"/>
                        <a14:foregroundMark x1="44375" y1="20000" x2="44375" y2="20000"/>
                        <a14:foregroundMark x1="46875" y1="16538" x2="46875" y2="16538"/>
                        <a14:foregroundMark x1="52125" y1="18462" x2="52125" y2="18462"/>
                        <a14:foregroundMark x1="52000" y1="6538" x2="52000" y2="6538"/>
                        <a14:foregroundMark x1="56625" y1="15769" x2="56625" y2="15769"/>
                        <a14:foregroundMark x1="59625" y1="18462" x2="59625" y2="18462"/>
                        <a14:foregroundMark x1="64125" y1="19231" x2="64125" y2="19231"/>
                        <a14:foregroundMark x1="69500" y1="15385" x2="69500" y2="15385"/>
                        <a14:foregroundMark x1="89322" y1="33607" x2="95000" y2="34231"/>
                        <a14:foregroundMark x1="95000" y1="34231" x2="99750" y2="33077"/>
                        <a14:foregroundMark x1="62500" y1="32308" x2="63340" y2="32093"/>
                        <a14:foregroundMark x1="47000" y1="34231" x2="50250" y2="34231"/>
                        <a14:backgroundMark x1="9375" y1="28462" x2="16250" y2="26923"/>
                        <a14:backgroundMark x1="16250" y1="26923" x2="47899" y2="29885"/>
                        <a14:backgroundMark x1="8583" y1="31906" x2="9750" y2="31538"/>
                        <a14:backgroundMark x1="50727" y1="31923" x2="62375" y2="31923"/>
                        <a14:backgroundMark x1="28375" y1="22308" x2="28375" y2="22308"/>
                        <a14:backgroundMark x1="43250" y1="20769" x2="43250" y2="20769"/>
                        <a14:backgroundMark x1="66000" y1="20769" x2="66000" y2="20769"/>
                        <a14:backgroundMark x1="11625" y1="15385" x2="11625" y2="15385"/>
                        <a14:backgroundMark x1="99739" y1="33133" x2="99875" y2="33077"/>
                        <a14:backgroundMark x1="99875" y1="33077" x2="99875" y2="33077"/>
                        <a14:backgroundMark x1="85125" y1="35769" x2="85556" y2="35742"/>
                        <a14:backgroundMark x1="4125" y1="31923" x2="9125" y2="31538"/>
                        <a14:backgroundMark x1="87125" y1="31923" x2="87125" y2="31923"/>
                        <a14:backgroundMark x1="87125" y1="31923" x2="87125" y2="31923"/>
                        <a14:backgroundMark x1="87125" y1="31538" x2="87125" y2="31538"/>
                        <a14:backgroundMark x1="86250" y1="31538" x2="89750" y2="31538"/>
                        <a14:backgroundMark x1="63875" y1="31923" x2="66375" y2="30385"/>
                        <a14:backgroundMark x1="63375" y1="31923" x2="64000" y2="31923"/>
                        <a14:backgroundMark x1="63250" y1="31923" x2="63250" y2="3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710" y="466661"/>
            <a:ext cx="132922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32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1B84DF7-F6B9-C4A0-3B2B-ED237A6748D1}"/>
              </a:ext>
            </a:extLst>
          </p:cNvPr>
          <p:cNvGraphicFramePr>
            <a:graphicFrameLocks noGrp="1"/>
          </p:cNvGraphicFramePr>
          <p:nvPr/>
        </p:nvGraphicFramePr>
        <p:xfrm>
          <a:off x="115709" y="252103"/>
          <a:ext cx="11842597" cy="635379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34597">
                  <a:extLst>
                    <a:ext uri="{9D8B030D-6E8A-4147-A177-3AD203B41FA5}">
                      <a16:colId xmlns:a16="http://schemas.microsoft.com/office/drawing/2014/main" val="2092319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31808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50634713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073023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89460237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27310646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01843649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0037184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92951325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81429520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2935550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8002705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72277032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41051367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45868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521203334"/>
                    </a:ext>
                  </a:extLst>
                </a:gridCol>
              </a:tblGrid>
              <a:tr h="579027">
                <a:tc rowSpan="2"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rgbClr val="2E3C56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881044"/>
                  </a:ext>
                </a:extLst>
              </a:tr>
              <a:tr h="441735">
                <a:tc vMerge="1"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BRADESCO- EFETIVO IV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NACIONAL FLEX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TNQQ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TNP4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S380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S450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S750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S1500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S2500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CLASSICO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ESTILO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ABSOLUTO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SUPERIOR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EXCLUSIVO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0587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Cemub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Boa Viagem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4665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Chs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Nossa Senhora Das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Gracas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7779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Alfa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Boa Viagem Med Center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43615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Microcirurgia Ocular Do Recife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Oftalmocenter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0205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Pronto Atendimento Unimed Recife - Boa Viagem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2314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Alexandre Machado Ortopedia Fratura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60696"/>
                  </a:ext>
                </a:extLst>
              </a:tr>
              <a:tr h="2491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Olhos Clovis Paiva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63772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Cope Centro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Oftalmologico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Pernambuco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5750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Da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Visao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Pernambuco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01664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Fraturas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669552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Esperanca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Recife - Rede Dor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865379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Geral Materno Infantil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Hgmi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90018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Memorial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Jose - Rede Dor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79171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Unimed Recife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07957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Nappe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Nucleo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Atencao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Psicossocial De Pernambuco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6358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Ciam - Centro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Integ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Assist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A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Saude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Da Mulher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2515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Mater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N S Do O Recife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Cesac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84629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Caps Casa Forte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7015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Clinica Villa Sant Ana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9791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Olhos Santa Luzia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PAESP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paesp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paesp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585471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Instituto Da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Visao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Do Recife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7505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Iofv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Instituto De Olhos Fernando Ventura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387030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Pronto Atendimento Derby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431133"/>
                  </a:ext>
                </a:extLst>
              </a:tr>
            </a:tbl>
          </a:graphicData>
        </a:graphic>
      </p:graphicFrame>
      <p:pic>
        <p:nvPicPr>
          <p:cNvPr id="3" name="Imagem 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FF6366F4-BB4D-2C7C-4340-E768969EDB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t="24468" r="6652" b="27762"/>
          <a:stretch/>
        </p:blipFill>
        <p:spPr>
          <a:xfrm>
            <a:off x="3007283" y="293913"/>
            <a:ext cx="1241380" cy="432000"/>
          </a:xfrm>
          <a:prstGeom prst="rect">
            <a:avLst/>
          </a:prstGeom>
        </p:spPr>
      </p:pic>
      <p:pic>
        <p:nvPicPr>
          <p:cNvPr id="4" name="Imagem 3" descr="Uma imagem contendo relógio&#10;&#10;Descrição gerada automaticamente">
            <a:extLst>
              <a:ext uri="{FF2B5EF4-FFF2-40B4-BE49-F238E27FC236}">
                <a16:creationId xmlns:a16="http://schemas.microsoft.com/office/drawing/2014/main" id="{1E5F0298-02E8-3168-D97D-2164404B3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443" y="401078"/>
            <a:ext cx="808686" cy="28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CE2B601-219F-850D-9BC4-6919DCF2F9F8}"/>
              </a:ext>
            </a:extLst>
          </p:cNvPr>
          <p:cNvSpPr/>
          <p:nvPr/>
        </p:nvSpPr>
        <p:spPr>
          <a:xfrm>
            <a:off x="198567" y="365913"/>
            <a:ext cx="1936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 </a:t>
            </a:r>
          </a:p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Referenciada</a:t>
            </a:r>
          </a:p>
        </p:txBody>
      </p:sp>
      <p:pic>
        <p:nvPicPr>
          <p:cNvPr id="6" name="Imagem 5" descr="Uma imagem contendo desenho, texto, placar&#10;&#10;Descrição gerada automaticamente">
            <a:extLst>
              <a:ext uri="{FF2B5EF4-FFF2-40B4-BE49-F238E27FC236}">
                <a16:creationId xmlns:a16="http://schemas.microsoft.com/office/drawing/2014/main" id="{3EE91EFC-5D8A-63B0-6E35-A8AAAE12A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54" b="90000" l="2375" r="99750">
                        <a14:foregroundMark x1="2375" y1="57692" x2="3375" y2="70385"/>
                        <a14:foregroundMark x1="15250" y1="66538" x2="15875" y2="77692"/>
                        <a14:foregroundMark x1="28000" y1="71154" x2="28125" y2="79615"/>
                        <a14:foregroundMark x1="28875" y1="51923" x2="28875" y2="51923"/>
                        <a14:foregroundMark x1="51625" y1="64615" x2="51625" y2="80000"/>
                        <a14:foregroundMark x1="60750" y1="68077" x2="61250" y2="81923"/>
                        <a14:foregroundMark x1="85000" y1="57692" x2="84500" y2="77692"/>
                        <a14:foregroundMark x1="84500" y1="77692" x2="83750" y2="79615"/>
                        <a14:foregroundMark x1="92625" y1="51923" x2="94625" y2="63077"/>
                        <a14:foregroundMark x1="2125" y1="33077" x2="3982" y2="32627"/>
                        <a14:foregroundMark x1="65921" y1="32855" x2="85419" y2="34329"/>
                        <a14:foregroundMark x1="62240" y1="32577" x2="62685" y2="32611"/>
                        <a14:foregroundMark x1="48796" y1="31560" x2="49317" y2="31599"/>
                        <a14:foregroundMark x1="45125" y1="68846" x2="45750" y2="83077"/>
                        <a14:foregroundMark x1="3500" y1="16538" x2="3500" y2="16538"/>
                        <a14:foregroundMark x1="12250" y1="13846" x2="12250" y2="13846"/>
                        <a14:foregroundMark x1="15000" y1="19231" x2="15000" y2="19231"/>
                        <a14:foregroundMark x1="21125" y1="18462" x2="21125" y2="18462"/>
                        <a14:foregroundMark x1="23375" y1="18462" x2="23375" y2="18462"/>
                        <a14:foregroundMark x1="31375" y1="17692" x2="31375" y2="17692"/>
                        <a14:foregroundMark x1="37125" y1="14231" x2="37125" y2="14231"/>
                        <a14:foregroundMark x1="44375" y1="20000" x2="44375" y2="20000"/>
                        <a14:foregroundMark x1="46875" y1="16538" x2="46875" y2="16538"/>
                        <a14:foregroundMark x1="52125" y1="18462" x2="52125" y2="18462"/>
                        <a14:foregroundMark x1="52000" y1="6538" x2="52000" y2="6538"/>
                        <a14:foregroundMark x1="56625" y1="15769" x2="56625" y2="15769"/>
                        <a14:foregroundMark x1="59625" y1="18462" x2="59625" y2="18462"/>
                        <a14:foregroundMark x1="64125" y1="19231" x2="64125" y2="19231"/>
                        <a14:foregroundMark x1="69500" y1="15385" x2="69500" y2="15385"/>
                        <a14:foregroundMark x1="89322" y1="33607" x2="95000" y2="34231"/>
                        <a14:foregroundMark x1="95000" y1="34231" x2="99750" y2="33077"/>
                        <a14:foregroundMark x1="62500" y1="32308" x2="63340" y2="32093"/>
                        <a14:foregroundMark x1="47000" y1="34231" x2="50250" y2="34231"/>
                        <a14:backgroundMark x1="9375" y1="28462" x2="16250" y2="26923"/>
                        <a14:backgroundMark x1="16250" y1="26923" x2="47899" y2="29885"/>
                        <a14:backgroundMark x1="8583" y1="31906" x2="9750" y2="31538"/>
                        <a14:backgroundMark x1="50727" y1="31923" x2="62375" y2="31923"/>
                        <a14:backgroundMark x1="28375" y1="22308" x2="28375" y2="22308"/>
                        <a14:backgroundMark x1="43250" y1="20769" x2="43250" y2="20769"/>
                        <a14:backgroundMark x1="66000" y1="20769" x2="66000" y2="20769"/>
                        <a14:backgroundMark x1="11625" y1="15385" x2="11625" y2="15385"/>
                        <a14:backgroundMark x1="99739" y1="33133" x2="99875" y2="33077"/>
                        <a14:backgroundMark x1="99875" y1="33077" x2="99875" y2="33077"/>
                        <a14:backgroundMark x1="85125" y1="35769" x2="85556" y2="35742"/>
                        <a14:backgroundMark x1="4125" y1="31923" x2="9125" y2="31538"/>
                        <a14:backgroundMark x1="87125" y1="31923" x2="87125" y2="31923"/>
                        <a14:backgroundMark x1="87125" y1="31923" x2="87125" y2="31923"/>
                        <a14:backgroundMark x1="87125" y1="31538" x2="87125" y2="31538"/>
                        <a14:backgroundMark x1="86250" y1="31538" x2="89750" y2="31538"/>
                        <a14:backgroundMark x1="63875" y1="31923" x2="66375" y2="30385"/>
                        <a14:backgroundMark x1="63375" y1="31923" x2="64000" y2="31923"/>
                        <a14:backgroundMark x1="63250" y1="31923" x2="63250" y2="3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742" y="335847"/>
            <a:ext cx="132922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99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731F1F2-A5C1-3093-37D0-D4F2747B27C0}"/>
              </a:ext>
            </a:extLst>
          </p:cNvPr>
          <p:cNvGraphicFramePr>
            <a:graphicFrameLocks noGrp="1"/>
          </p:cNvGraphicFramePr>
          <p:nvPr/>
        </p:nvGraphicFramePr>
        <p:xfrm>
          <a:off x="147006" y="284597"/>
          <a:ext cx="11842597" cy="629089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34597">
                  <a:extLst>
                    <a:ext uri="{9D8B030D-6E8A-4147-A177-3AD203B41FA5}">
                      <a16:colId xmlns:a16="http://schemas.microsoft.com/office/drawing/2014/main" val="2092319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31808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50634713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073023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894602377"/>
                    </a:ext>
                  </a:extLst>
                </a:gridCol>
                <a:gridCol w="673614">
                  <a:extLst>
                    <a:ext uri="{9D8B030D-6E8A-4147-A177-3AD203B41FA5}">
                      <a16:colId xmlns:a16="http://schemas.microsoft.com/office/drawing/2014/main" val="4273106461"/>
                    </a:ext>
                  </a:extLst>
                </a:gridCol>
                <a:gridCol w="694386">
                  <a:extLst>
                    <a:ext uri="{9D8B030D-6E8A-4147-A177-3AD203B41FA5}">
                      <a16:colId xmlns:a16="http://schemas.microsoft.com/office/drawing/2014/main" val="401843649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0037184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92951325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81429520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2935550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8002705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72277032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41051367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45868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521203334"/>
                    </a:ext>
                  </a:extLst>
                </a:gridCol>
              </a:tblGrid>
              <a:tr h="579027">
                <a:tc rowSpan="2"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rgbClr val="2E3C56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881044"/>
                  </a:ext>
                </a:extLst>
              </a:tr>
              <a:tr h="441735">
                <a:tc vMerge="1"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BRADESCO- EFETIVO IV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NACIONAL FLEX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TNQQ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TNP4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S380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S450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S750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S1500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S2500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CLASSICO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ESTILO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ABSOLUTO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SUPERIOR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EXCLUSIVO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0587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Inf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Jorge De Medeiros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4665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Espinheiro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7779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Ior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Inst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Olhos Do Recife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43615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Ortopedia E Fraturas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0205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Jayme Da Fonte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2314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Santa Joana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Assoc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Pernambuco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60696"/>
                  </a:ext>
                </a:extLst>
              </a:tr>
              <a:tr h="2491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Centro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Albert Sabin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63772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Hope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Olhos De Pernambuco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5750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Ilha Do Leite - Hapvida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01664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Otorrinos Recife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669552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Seope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Serv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Oftalmo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Pernambuco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865379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Sos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Maos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Recife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90018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Santa Teresinha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79171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Cenor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Centro De Olhos Do Recife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07957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Avila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6358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Oftalmax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Hospital De Olhos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2515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Visao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Center - Clinica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Oftalmologica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84629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Marcos - Rede Dor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7015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Real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Portugues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9791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Fund Manoel Da S Almeida - Casa De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Saude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Maria Lucinda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585471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Unidade De Fraturas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7505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Urgencia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Pediatrica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Unimed Recife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387030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Raid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431133"/>
                  </a:ext>
                </a:extLst>
              </a:tr>
            </a:tbl>
          </a:graphicData>
        </a:graphic>
      </p:graphicFrame>
      <p:pic>
        <p:nvPicPr>
          <p:cNvPr id="3" name="Imagem 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B4F7C4BB-03DE-0BED-7108-7416AB10D0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t="24468" r="6652" b="27762"/>
          <a:stretch/>
        </p:blipFill>
        <p:spPr>
          <a:xfrm>
            <a:off x="3038580" y="326407"/>
            <a:ext cx="1241380" cy="432000"/>
          </a:xfrm>
          <a:prstGeom prst="rect">
            <a:avLst/>
          </a:prstGeom>
        </p:spPr>
      </p:pic>
      <p:pic>
        <p:nvPicPr>
          <p:cNvPr id="4" name="Imagem 3" descr="Uma imagem contendo relógio&#10;&#10;Descrição gerada automaticamente">
            <a:extLst>
              <a:ext uri="{FF2B5EF4-FFF2-40B4-BE49-F238E27FC236}">
                <a16:creationId xmlns:a16="http://schemas.microsoft.com/office/drawing/2014/main" id="{7434092E-9938-A63B-77D3-59DACFB23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740" y="433572"/>
            <a:ext cx="808686" cy="28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E9B8A76-1B8F-DD51-3CB4-AFBD7CF4C3D6}"/>
              </a:ext>
            </a:extLst>
          </p:cNvPr>
          <p:cNvSpPr/>
          <p:nvPr/>
        </p:nvSpPr>
        <p:spPr>
          <a:xfrm>
            <a:off x="229864" y="398407"/>
            <a:ext cx="1936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 </a:t>
            </a:r>
          </a:p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Referenciada</a:t>
            </a:r>
          </a:p>
        </p:txBody>
      </p:sp>
      <p:pic>
        <p:nvPicPr>
          <p:cNvPr id="6" name="Imagem 5" descr="Uma imagem contendo desenho, texto, placar&#10;&#10;Descrição gerada automaticamente">
            <a:extLst>
              <a:ext uri="{FF2B5EF4-FFF2-40B4-BE49-F238E27FC236}">
                <a16:creationId xmlns:a16="http://schemas.microsoft.com/office/drawing/2014/main" id="{324B9D3F-247A-F1FF-B077-210956808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54" b="90000" l="2375" r="99750">
                        <a14:foregroundMark x1="2375" y1="57692" x2="3375" y2="70385"/>
                        <a14:foregroundMark x1="15250" y1="66538" x2="15875" y2="77692"/>
                        <a14:foregroundMark x1="28000" y1="71154" x2="28125" y2="79615"/>
                        <a14:foregroundMark x1="28875" y1="51923" x2="28875" y2="51923"/>
                        <a14:foregroundMark x1="51625" y1="64615" x2="51625" y2="80000"/>
                        <a14:foregroundMark x1="60750" y1="68077" x2="61250" y2="81923"/>
                        <a14:foregroundMark x1="85000" y1="57692" x2="84500" y2="77692"/>
                        <a14:foregroundMark x1="84500" y1="77692" x2="83750" y2="79615"/>
                        <a14:foregroundMark x1="92625" y1="51923" x2="94625" y2="63077"/>
                        <a14:foregroundMark x1="2125" y1="33077" x2="3982" y2="32627"/>
                        <a14:foregroundMark x1="65921" y1="32855" x2="85419" y2="34329"/>
                        <a14:foregroundMark x1="62240" y1="32577" x2="62685" y2="32611"/>
                        <a14:foregroundMark x1="48796" y1="31560" x2="49317" y2="31599"/>
                        <a14:foregroundMark x1="45125" y1="68846" x2="45750" y2="83077"/>
                        <a14:foregroundMark x1="3500" y1="16538" x2="3500" y2="16538"/>
                        <a14:foregroundMark x1="12250" y1="13846" x2="12250" y2="13846"/>
                        <a14:foregroundMark x1="15000" y1="19231" x2="15000" y2="19231"/>
                        <a14:foregroundMark x1="21125" y1="18462" x2="21125" y2="18462"/>
                        <a14:foregroundMark x1="23375" y1="18462" x2="23375" y2="18462"/>
                        <a14:foregroundMark x1="31375" y1="17692" x2="31375" y2="17692"/>
                        <a14:foregroundMark x1="37125" y1="14231" x2="37125" y2="14231"/>
                        <a14:foregroundMark x1="44375" y1="20000" x2="44375" y2="20000"/>
                        <a14:foregroundMark x1="46875" y1="16538" x2="46875" y2="16538"/>
                        <a14:foregroundMark x1="52125" y1="18462" x2="52125" y2="18462"/>
                        <a14:foregroundMark x1="52000" y1="6538" x2="52000" y2="6538"/>
                        <a14:foregroundMark x1="56625" y1="15769" x2="56625" y2="15769"/>
                        <a14:foregroundMark x1="59625" y1="18462" x2="59625" y2="18462"/>
                        <a14:foregroundMark x1="64125" y1="19231" x2="64125" y2="19231"/>
                        <a14:foregroundMark x1="69500" y1="15385" x2="69500" y2="15385"/>
                        <a14:foregroundMark x1="89322" y1="33607" x2="95000" y2="34231"/>
                        <a14:foregroundMark x1="95000" y1="34231" x2="99750" y2="33077"/>
                        <a14:foregroundMark x1="62500" y1="32308" x2="63340" y2="32093"/>
                        <a14:foregroundMark x1="47000" y1="34231" x2="50250" y2="34231"/>
                        <a14:backgroundMark x1="9375" y1="28462" x2="16250" y2="26923"/>
                        <a14:backgroundMark x1="16250" y1="26923" x2="47899" y2="29885"/>
                        <a14:backgroundMark x1="8583" y1="31906" x2="9750" y2="31538"/>
                        <a14:backgroundMark x1="50727" y1="31923" x2="62375" y2="31923"/>
                        <a14:backgroundMark x1="28375" y1="22308" x2="28375" y2="22308"/>
                        <a14:backgroundMark x1="43250" y1="20769" x2="43250" y2="20769"/>
                        <a14:backgroundMark x1="66000" y1="20769" x2="66000" y2="20769"/>
                        <a14:backgroundMark x1="11625" y1="15385" x2="11625" y2="15385"/>
                        <a14:backgroundMark x1="99739" y1="33133" x2="99875" y2="33077"/>
                        <a14:backgroundMark x1="99875" y1="33077" x2="99875" y2="33077"/>
                        <a14:backgroundMark x1="85125" y1="35769" x2="85556" y2="35742"/>
                        <a14:backgroundMark x1="4125" y1="31923" x2="9125" y2="31538"/>
                        <a14:backgroundMark x1="87125" y1="31923" x2="87125" y2="31923"/>
                        <a14:backgroundMark x1="87125" y1="31923" x2="87125" y2="31923"/>
                        <a14:backgroundMark x1="87125" y1="31538" x2="87125" y2="31538"/>
                        <a14:backgroundMark x1="86250" y1="31538" x2="89750" y2="31538"/>
                        <a14:backgroundMark x1="63875" y1="31923" x2="66375" y2="30385"/>
                        <a14:backgroundMark x1="63375" y1="31923" x2="64000" y2="31923"/>
                        <a14:backgroundMark x1="63250" y1="31923" x2="63250" y2="3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039" y="368341"/>
            <a:ext cx="132922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58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46FF907-493D-C941-9FBC-C2B86FD3F959}"/>
              </a:ext>
            </a:extLst>
          </p:cNvPr>
          <p:cNvGraphicFramePr>
            <a:graphicFrameLocks noGrp="1"/>
          </p:cNvGraphicFramePr>
          <p:nvPr/>
        </p:nvGraphicFramePr>
        <p:xfrm>
          <a:off x="137174" y="343589"/>
          <a:ext cx="11842597" cy="622799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34597">
                  <a:extLst>
                    <a:ext uri="{9D8B030D-6E8A-4147-A177-3AD203B41FA5}">
                      <a16:colId xmlns:a16="http://schemas.microsoft.com/office/drawing/2014/main" val="2092319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31808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50634713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073023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894602377"/>
                    </a:ext>
                  </a:extLst>
                </a:gridCol>
                <a:gridCol w="673614">
                  <a:extLst>
                    <a:ext uri="{9D8B030D-6E8A-4147-A177-3AD203B41FA5}">
                      <a16:colId xmlns:a16="http://schemas.microsoft.com/office/drawing/2014/main" val="4273106461"/>
                    </a:ext>
                  </a:extLst>
                </a:gridCol>
                <a:gridCol w="694386">
                  <a:extLst>
                    <a:ext uri="{9D8B030D-6E8A-4147-A177-3AD203B41FA5}">
                      <a16:colId xmlns:a16="http://schemas.microsoft.com/office/drawing/2014/main" val="401843649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0037184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92951325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81429520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2935550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8002705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72277032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41051367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45868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521203334"/>
                    </a:ext>
                  </a:extLst>
                </a:gridCol>
              </a:tblGrid>
              <a:tr h="579027">
                <a:tc rowSpan="2"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rgbClr val="2E3C56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881044"/>
                  </a:ext>
                </a:extLst>
              </a:tr>
              <a:tr h="441735">
                <a:tc vMerge="1"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BRADESCO- EFETIVO IV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NACIONAL FLEX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TNQQ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TNP4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S380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S450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S750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S1500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S2500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CLASSICO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ESTILO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ABSOLUTO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SUPERIOR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EXCLUSIVO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0587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Samci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4665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Bangu - Rede Dor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7779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Real Dor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Realcordis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Rede Dor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43615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Lourenco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0205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Matheus - Ama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2314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Pediatrica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Da Barra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60696"/>
                  </a:ext>
                </a:extLst>
              </a:tr>
              <a:tr h="2491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Day Hospital - Dh Day Hospital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63772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Eye Center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5750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Hoba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Oftalmologico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Da Barra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01664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Barra Day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669552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Casa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Bernardo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865379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Rio Mar Barra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90018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Samaritano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79171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Unimed Rio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07957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Vitoria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Alvorada Taguatinga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6358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Hospital Barra Dor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2515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Nig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Nip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Barra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Barra Da Tijuca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84629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Perinatal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7015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Pronto Atendimento Unimed Rio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9791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Unidade Neonatal Lagoa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585471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Amiu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Assist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Med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Ped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Urgencia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7505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Cirurgica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Santa Barbara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387030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Clinica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Carlos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431133"/>
                  </a:ext>
                </a:extLst>
              </a:tr>
            </a:tbl>
          </a:graphicData>
        </a:graphic>
      </p:graphicFrame>
      <p:pic>
        <p:nvPicPr>
          <p:cNvPr id="3" name="Imagem 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2183CB46-7925-F692-4A58-9D3E3581AB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t="24468" r="6652" b="27762"/>
          <a:stretch/>
        </p:blipFill>
        <p:spPr>
          <a:xfrm>
            <a:off x="3028748" y="385399"/>
            <a:ext cx="1241380" cy="432000"/>
          </a:xfrm>
          <a:prstGeom prst="rect">
            <a:avLst/>
          </a:prstGeom>
        </p:spPr>
      </p:pic>
      <p:pic>
        <p:nvPicPr>
          <p:cNvPr id="4" name="Imagem 3" descr="Uma imagem contendo relógio&#10;&#10;Descrição gerada automaticamente">
            <a:extLst>
              <a:ext uri="{FF2B5EF4-FFF2-40B4-BE49-F238E27FC236}">
                <a16:creationId xmlns:a16="http://schemas.microsoft.com/office/drawing/2014/main" id="{346477E0-A3F3-6B5B-FD6F-77D6763E9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08" y="492564"/>
            <a:ext cx="808686" cy="28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28A0ED0-1372-B287-00EC-79CDB34618D4}"/>
              </a:ext>
            </a:extLst>
          </p:cNvPr>
          <p:cNvSpPr/>
          <p:nvPr/>
        </p:nvSpPr>
        <p:spPr>
          <a:xfrm>
            <a:off x="220032" y="457399"/>
            <a:ext cx="1936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 </a:t>
            </a:r>
          </a:p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Referenciada</a:t>
            </a:r>
          </a:p>
        </p:txBody>
      </p:sp>
      <p:pic>
        <p:nvPicPr>
          <p:cNvPr id="6" name="Imagem 5" descr="Uma imagem contendo desenho, texto, placar&#10;&#10;Descrição gerada automaticamente">
            <a:extLst>
              <a:ext uri="{FF2B5EF4-FFF2-40B4-BE49-F238E27FC236}">
                <a16:creationId xmlns:a16="http://schemas.microsoft.com/office/drawing/2014/main" id="{C222575C-FB59-1662-2293-59848F4AD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54" b="90000" l="2375" r="99750">
                        <a14:foregroundMark x1="2375" y1="57692" x2="3375" y2="70385"/>
                        <a14:foregroundMark x1="15250" y1="66538" x2="15875" y2="77692"/>
                        <a14:foregroundMark x1="28000" y1="71154" x2="28125" y2="79615"/>
                        <a14:foregroundMark x1="28875" y1="51923" x2="28875" y2="51923"/>
                        <a14:foregroundMark x1="51625" y1="64615" x2="51625" y2="80000"/>
                        <a14:foregroundMark x1="60750" y1="68077" x2="61250" y2="81923"/>
                        <a14:foregroundMark x1="85000" y1="57692" x2="84500" y2="77692"/>
                        <a14:foregroundMark x1="84500" y1="77692" x2="83750" y2="79615"/>
                        <a14:foregroundMark x1="92625" y1="51923" x2="94625" y2="63077"/>
                        <a14:foregroundMark x1="2125" y1="33077" x2="3982" y2="32627"/>
                        <a14:foregroundMark x1="65921" y1="32855" x2="85419" y2="34329"/>
                        <a14:foregroundMark x1="62240" y1="32577" x2="62685" y2="32611"/>
                        <a14:foregroundMark x1="48796" y1="31560" x2="49317" y2="31599"/>
                        <a14:foregroundMark x1="45125" y1="68846" x2="45750" y2="83077"/>
                        <a14:foregroundMark x1="3500" y1="16538" x2="3500" y2="16538"/>
                        <a14:foregroundMark x1="12250" y1="13846" x2="12250" y2="13846"/>
                        <a14:foregroundMark x1="15000" y1="19231" x2="15000" y2="19231"/>
                        <a14:foregroundMark x1="21125" y1="18462" x2="21125" y2="18462"/>
                        <a14:foregroundMark x1="23375" y1="18462" x2="23375" y2="18462"/>
                        <a14:foregroundMark x1="31375" y1="17692" x2="31375" y2="17692"/>
                        <a14:foregroundMark x1="37125" y1="14231" x2="37125" y2="14231"/>
                        <a14:foregroundMark x1="44375" y1="20000" x2="44375" y2="20000"/>
                        <a14:foregroundMark x1="46875" y1="16538" x2="46875" y2="16538"/>
                        <a14:foregroundMark x1="52125" y1="18462" x2="52125" y2="18462"/>
                        <a14:foregroundMark x1="52000" y1="6538" x2="52000" y2="6538"/>
                        <a14:foregroundMark x1="56625" y1="15769" x2="56625" y2="15769"/>
                        <a14:foregroundMark x1="59625" y1="18462" x2="59625" y2="18462"/>
                        <a14:foregroundMark x1="64125" y1="19231" x2="64125" y2="19231"/>
                        <a14:foregroundMark x1="69500" y1="15385" x2="69500" y2="15385"/>
                        <a14:foregroundMark x1="89322" y1="33607" x2="95000" y2="34231"/>
                        <a14:foregroundMark x1="95000" y1="34231" x2="99750" y2="33077"/>
                        <a14:foregroundMark x1="62500" y1="32308" x2="63340" y2="32093"/>
                        <a14:foregroundMark x1="47000" y1="34231" x2="50250" y2="34231"/>
                        <a14:backgroundMark x1="9375" y1="28462" x2="16250" y2="26923"/>
                        <a14:backgroundMark x1="16250" y1="26923" x2="47899" y2="29885"/>
                        <a14:backgroundMark x1="8583" y1="31906" x2="9750" y2="31538"/>
                        <a14:backgroundMark x1="50727" y1="31923" x2="62375" y2="31923"/>
                        <a14:backgroundMark x1="28375" y1="22308" x2="28375" y2="22308"/>
                        <a14:backgroundMark x1="43250" y1="20769" x2="43250" y2="20769"/>
                        <a14:backgroundMark x1="66000" y1="20769" x2="66000" y2="20769"/>
                        <a14:backgroundMark x1="11625" y1="15385" x2="11625" y2="15385"/>
                        <a14:backgroundMark x1="99739" y1="33133" x2="99875" y2="33077"/>
                        <a14:backgroundMark x1="99875" y1="33077" x2="99875" y2="33077"/>
                        <a14:backgroundMark x1="85125" y1="35769" x2="85556" y2="35742"/>
                        <a14:backgroundMark x1="4125" y1="31923" x2="9125" y2="31538"/>
                        <a14:backgroundMark x1="87125" y1="31923" x2="87125" y2="31923"/>
                        <a14:backgroundMark x1="87125" y1="31923" x2="87125" y2="31923"/>
                        <a14:backgroundMark x1="87125" y1="31538" x2="87125" y2="31538"/>
                        <a14:backgroundMark x1="86250" y1="31538" x2="89750" y2="31538"/>
                        <a14:backgroundMark x1="63875" y1="31923" x2="66375" y2="30385"/>
                        <a14:backgroundMark x1="63375" y1="31923" x2="64000" y2="31923"/>
                        <a14:backgroundMark x1="63250" y1="31923" x2="63250" y2="3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207" y="427333"/>
            <a:ext cx="132922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5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FEF093A-EE7B-DBA9-4FB9-E004D9678693}"/>
              </a:ext>
            </a:extLst>
          </p:cNvPr>
          <p:cNvGraphicFramePr>
            <a:graphicFrameLocks noGrp="1"/>
          </p:cNvGraphicFramePr>
          <p:nvPr/>
        </p:nvGraphicFramePr>
        <p:xfrm>
          <a:off x="127342" y="294429"/>
          <a:ext cx="11842597" cy="625944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34597">
                  <a:extLst>
                    <a:ext uri="{9D8B030D-6E8A-4147-A177-3AD203B41FA5}">
                      <a16:colId xmlns:a16="http://schemas.microsoft.com/office/drawing/2014/main" val="2092319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31808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50634713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073023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894602377"/>
                    </a:ext>
                  </a:extLst>
                </a:gridCol>
                <a:gridCol w="673614">
                  <a:extLst>
                    <a:ext uri="{9D8B030D-6E8A-4147-A177-3AD203B41FA5}">
                      <a16:colId xmlns:a16="http://schemas.microsoft.com/office/drawing/2014/main" val="4273106461"/>
                    </a:ext>
                  </a:extLst>
                </a:gridCol>
                <a:gridCol w="694386">
                  <a:extLst>
                    <a:ext uri="{9D8B030D-6E8A-4147-A177-3AD203B41FA5}">
                      <a16:colId xmlns:a16="http://schemas.microsoft.com/office/drawing/2014/main" val="401843649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0037184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92951325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81429520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2935550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8002705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72277032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41051367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45868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521203334"/>
                    </a:ext>
                  </a:extLst>
                </a:gridCol>
              </a:tblGrid>
              <a:tr h="579027">
                <a:tc rowSpan="2"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rgbClr val="2E3C56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881044"/>
                  </a:ext>
                </a:extLst>
              </a:tr>
              <a:tr h="441735">
                <a:tc vMerge="1"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BRADESCO- EFETIVO IV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NACIONAL FLEX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TNQQ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TNP4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S380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S450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S750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S1500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S2500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CLASSICO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ESTILO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ABSOLUTO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SUPERIOR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EXCLUSIVO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0587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Cto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Oftalmo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Botafogo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4665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Fundacao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Bela Lopes De Oliveira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7779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Mater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Santa Lucia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Esho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43615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Pro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Crianca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Jutta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Batista - Rede Dor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0205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Rio Botafogo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2314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Samaritano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60696"/>
                  </a:ext>
                </a:extLst>
              </a:tr>
              <a:tr h="2491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Ibol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Inst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Brasileiro De Oftalmologia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63772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Oculistas Associados Do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5750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Oftalmo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Rio - Centro De Micro Cirurgia Ocular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01664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Policlinica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Botafogo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669552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Pro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Cardiaco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Esho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865379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Pro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Oftalmo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90018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Espaco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Saude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79171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Casa De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Saude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Nsa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Sra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Do Carmo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07957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Cc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Zona Oeste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6358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Centro Clinico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Intermedica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2515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 Di Camp - Camp D Or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84629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Oeste Dor - Rede Dor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7015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Norte Dor - Rede Dor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9791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Climes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Med Especializada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585471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Olhos Octavio Moura Brasil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7505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Egas Moniz Da Obra Portuguesa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387030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Espanhol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431133"/>
                  </a:ext>
                </a:extLst>
              </a:tr>
            </a:tbl>
          </a:graphicData>
        </a:graphic>
      </p:graphicFrame>
      <p:pic>
        <p:nvPicPr>
          <p:cNvPr id="3" name="Imagem 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E6449FA6-3DAC-8166-E008-A95369A128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t="24468" r="6652" b="27762"/>
          <a:stretch/>
        </p:blipFill>
        <p:spPr>
          <a:xfrm>
            <a:off x="3018916" y="336239"/>
            <a:ext cx="1241380" cy="432000"/>
          </a:xfrm>
          <a:prstGeom prst="rect">
            <a:avLst/>
          </a:prstGeom>
        </p:spPr>
      </p:pic>
      <p:pic>
        <p:nvPicPr>
          <p:cNvPr id="4" name="Imagem 3" descr="Uma imagem contendo relógio&#10;&#10;Descrição gerada automaticamente">
            <a:extLst>
              <a:ext uri="{FF2B5EF4-FFF2-40B4-BE49-F238E27FC236}">
                <a16:creationId xmlns:a16="http://schemas.microsoft.com/office/drawing/2014/main" id="{5609B9A2-9E36-2FA7-A88B-36B2F91C0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76" y="443404"/>
            <a:ext cx="808686" cy="28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63FF788-7EF7-7012-E65D-F4F11B8E2DB3}"/>
              </a:ext>
            </a:extLst>
          </p:cNvPr>
          <p:cNvSpPr/>
          <p:nvPr/>
        </p:nvSpPr>
        <p:spPr>
          <a:xfrm>
            <a:off x="210200" y="408239"/>
            <a:ext cx="1936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 </a:t>
            </a:r>
          </a:p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Referenciada</a:t>
            </a:r>
          </a:p>
        </p:txBody>
      </p:sp>
      <p:pic>
        <p:nvPicPr>
          <p:cNvPr id="6" name="Imagem 5" descr="Uma imagem contendo desenho, texto, placar&#10;&#10;Descrição gerada automaticamente">
            <a:extLst>
              <a:ext uri="{FF2B5EF4-FFF2-40B4-BE49-F238E27FC236}">
                <a16:creationId xmlns:a16="http://schemas.microsoft.com/office/drawing/2014/main" id="{F6EE2715-DFD1-4E5B-77D5-048943B38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54" b="90000" l="2375" r="99750">
                        <a14:foregroundMark x1="2375" y1="57692" x2="3375" y2="70385"/>
                        <a14:foregroundMark x1="15250" y1="66538" x2="15875" y2="77692"/>
                        <a14:foregroundMark x1="28000" y1="71154" x2="28125" y2="79615"/>
                        <a14:foregroundMark x1="28875" y1="51923" x2="28875" y2="51923"/>
                        <a14:foregroundMark x1="51625" y1="64615" x2="51625" y2="80000"/>
                        <a14:foregroundMark x1="60750" y1="68077" x2="61250" y2="81923"/>
                        <a14:foregroundMark x1="85000" y1="57692" x2="84500" y2="77692"/>
                        <a14:foregroundMark x1="84500" y1="77692" x2="83750" y2="79615"/>
                        <a14:foregroundMark x1="92625" y1="51923" x2="94625" y2="63077"/>
                        <a14:foregroundMark x1="2125" y1="33077" x2="3982" y2="32627"/>
                        <a14:foregroundMark x1="65921" y1="32855" x2="85419" y2="34329"/>
                        <a14:foregroundMark x1="62240" y1="32577" x2="62685" y2="32611"/>
                        <a14:foregroundMark x1="48796" y1="31560" x2="49317" y2="31599"/>
                        <a14:foregroundMark x1="45125" y1="68846" x2="45750" y2="83077"/>
                        <a14:foregroundMark x1="3500" y1="16538" x2="3500" y2="16538"/>
                        <a14:foregroundMark x1="12250" y1="13846" x2="12250" y2="13846"/>
                        <a14:foregroundMark x1="15000" y1="19231" x2="15000" y2="19231"/>
                        <a14:foregroundMark x1="21125" y1="18462" x2="21125" y2="18462"/>
                        <a14:foregroundMark x1="23375" y1="18462" x2="23375" y2="18462"/>
                        <a14:foregroundMark x1="31375" y1="17692" x2="31375" y2="17692"/>
                        <a14:foregroundMark x1="37125" y1="14231" x2="37125" y2="14231"/>
                        <a14:foregroundMark x1="44375" y1="20000" x2="44375" y2="20000"/>
                        <a14:foregroundMark x1="46875" y1="16538" x2="46875" y2="16538"/>
                        <a14:foregroundMark x1="52125" y1="18462" x2="52125" y2="18462"/>
                        <a14:foregroundMark x1="52000" y1="6538" x2="52000" y2="6538"/>
                        <a14:foregroundMark x1="56625" y1="15769" x2="56625" y2="15769"/>
                        <a14:foregroundMark x1="59625" y1="18462" x2="59625" y2="18462"/>
                        <a14:foregroundMark x1="64125" y1="19231" x2="64125" y2="19231"/>
                        <a14:foregroundMark x1="69500" y1="15385" x2="69500" y2="15385"/>
                        <a14:foregroundMark x1="89322" y1="33607" x2="95000" y2="34231"/>
                        <a14:foregroundMark x1="95000" y1="34231" x2="99750" y2="33077"/>
                        <a14:foregroundMark x1="62500" y1="32308" x2="63340" y2="32093"/>
                        <a14:foregroundMark x1="47000" y1="34231" x2="50250" y2="34231"/>
                        <a14:backgroundMark x1="9375" y1="28462" x2="16250" y2="26923"/>
                        <a14:backgroundMark x1="16250" y1="26923" x2="47899" y2="29885"/>
                        <a14:backgroundMark x1="8583" y1="31906" x2="9750" y2="31538"/>
                        <a14:backgroundMark x1="50727" y1="31923" x2="62375" y2="31923"/>
                        <a14:backgroundMark x1="28375" y1="22308" x2="28375" y2="22308"/>
                        <a14:backgroundMark x1="43250" y1="20769" x2="43250" y2="20769"/>
                        <a14:backgroundMark x1="66000" y1="20769" x2="66000" y2="20769"/>
                        <a14:backgroundMark x1="11625" y1="15385" x2="11625" y2="15385"/>
                        <a14:backgroundMark x1="99739" y1="33133" x2="99875" y2="33077"/>
                        <a14:backgroundMark x1="99875" y1="33077" x2="99875" y2="33077"/>
                        <a14:backgroundMark x1="85125" y1="35769" x2="85556" y2="35742"/>
                        <a14:backgroundMark x1="4125" y1="31923" x2="9125" y2="31538"/>
                        <a14:backgroundMark x1="87125" y1="31923" x2="87125" y2="31923"/>
                        <a14:backgroundMark x1="87125" y1="31923" x2="87125" y2="31923"/>
                        <a14:backgroundMark x1="87125" y1="31538" x2="87125" y2="31538"/>
                        <a14:backgroundMark x1="86250" y1="31538" x2="89750" y2="31538"/>
                        <a14:backgroundMark x1="63875" y1="31923" x2="66375" y2="30385"/>
                        <a14:backgroundMark x1="63375" y1="31923" x2="64000" y2="31923"/>
                        <a14:backgroundMark x1="63250" y1="31923" x2="63250" y2="3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375" y="378173"/>
            <a:ext cx="132922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6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46B5EBAF-C3C2-D67A-0461-6D3D4B860581}"/>
              </a:ext>
            </a:extLst>
          </p:cNvPr>
          <p:cNvSpPr txBox="1"/>
          <p:nvPr/>
        </p:nvSpPr>
        <p:spPr>
          <a:xfrm>
            <a:off x="321854" y="3350722"/>
            <a:ext cx="5931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Exemplo S.A.</a:t>
            </a:r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83FE91AB-D27D-8865-5CEB-D9000E407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4" y="235836"/>
            <a:ext cx="3677505" cy="1592963"/>
          </a:xfrm>
          <a:prstGeom prst="rect">
            <a:avLst/>
          </a:prstGeom>
        </p:spPr>
      </p:pic>
      <p:pic>
        <p:nvPicPr>
          <p:cNvPr id="11" name="Imagem 10" descr="Homem de camisa branca&#10;&#10;Descrição gerada automaticamente com confiança média">
            <a:extLst>
              <a:ext uri="{FF2B5EF4-FFF2-40B4-BE49-F238E27FC236}">
                <a16:creationId xmlns:a16="http://schemas.microsoft.com/office/drawing/2014/main" id="{7D0B700C-D046-EF02-C848-F0B2358683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r="5355"/>
          <a:stretch/>
        </p:blipFill>
        <p:spPr>
          <a:xfrm>
            <a:off x="3844413" y="0"/>
            <a:ext cx="8426246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548C0D1-A261-1256-C146-66E73858A438}"/>
              </a:ext>
            </a:extLst>
          </p:cNvPr>
          <p:cNvSpPr txBox="1"/>
          <p:nvPr/>
        </p:nvSpPr>
        <p:spPr>
          <a:xfrm>
            <a:off x="321854" y="3350722"/>
            <a:ext cx="5931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Exemplo S.A.</a:t>
            </a:r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78029D60-6BDF-1616-FEA2-6728A59B0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4" y="235836"/>
            <a:ext cx="3677505" cy="1592963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EFF7C15A-4337-D0AC-92B3-815B7780A9D8}"/>
              </a:ext>
            </a:extLst>
          </p:cNvPr>
          <p:cNvGrpSpPr/>
          <p:nvPr/>
        </p:nvGrpSpPr>
        <p:grpSpPr>
          <a:xfrm>
            <a:off x="0" y="3140595"/>
            <a:ext cx="5358582" cy="1510063"/>
            <a:chOff x="0" y="3140595"/>
            <a:chExt cx="5358582" cy="1510063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E593290-C28A-CF46-A606-9CE3EDE95242}"/>
                </a:ext>
              </a:extLst>
            </p:cNvPr>
            <p:cNvSpPr/>
            <p:nvPr/>
          </p:nvSpPr>
          <p:spPr>
            <a:xfrm>
              <a:off x="0" y="3140595"/>
              <a:ext cx="5358581" cy="1510063"/>
            </a:xfrm>
            <a:prstGeom prst="rect">
              <a:avLst/>
            </a:prstGeom>
            <a:solidFill>
              <a:srgbClr val="0061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C5EDCE10-8EB5-4973-4384-C88534C3456F}"/>
                </a:ext>
              </a:extLst>
            </p:cNvPr>
            <p:cNvSpPr txBox="1"/>
            <p:nvPr/>
          </p:nvSpPr>
          <p:spPr>
            <a:xfrm>
              <a:off x="0" y="3270712"/>
              <a:ext cx="53585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SAÚDE EMPRESARIAL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B0197BA6-B11C-5DBB-DB66-1CE4C9B555FE}"/>
                </a:ext>
              </a:extLst>
            </p:cNvPr>
            <p:cNvSpPr txBox="1"/>
            <p:nvPr/>
          </p:nvSpPr>
          <p:spPr>
            <a:xfrm>
              <a:off x="0" y="3905432"/>
              <a:ext cx="53585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Exemplo S.A.</a:t>
              </a:r>
            </a:p>
          </p:txBody>
        </p:sp>
      </p:grpSp>
      <p:pic>
        <p:nvPicPr>
          <p:cNvPr id="16" name="Imagem 15" descr="Logotipo&#10;&#10;Descrição gerada automaticamente">
            <a:extLst>
              <a:ext uri="{FF2B5EF4-FFF2-40B4-BE49-F238E27FC236}">
                <a16:creationId xmlns:a16="http://schemas.microsoft.com/office/drawing/2014/main" id="{21860DB7-B1BB-129C-BE37-17C1B2150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3" y="359584"/>
            <a:ext cx="2809233" cy="24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66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AFC5836A-D8D0-39C5-6433-129373F3268E}"/>
              </a:ext>
            </a:extLst>
          </p:cNvPr>
          <p:cNvGraphicFramePr>
            <a:graphicFrameLocks noGrp="1"/>
          </p:cNvGraphicFramePr>
          <p:nvPr/>
        </p:nvGraphicFramePr>
        <p:xfrm>
          <a:off x="127342" y="353421"/>
          <a:ext cx="11842597" cy="622799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34597">
                  <a:extLst>
                    <a:ext uri="{9D8B030D-6E8A-4147-A177-3AD203B41FA5}">
                      <a16:colId xmlns:a16="http://schemas.microsoft.com/office/drawing/2014/main" val="2092319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31808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50634713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073023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894602377"/>
                    </a:ext>
                  </a:extLst>
                </a:gridCol>
                <a:gridCol w="673614">
                  <a:extLst>
                    <a:ext uri="{9D8B030D-6E8A-4147-A177-3AD203B41FA5}">
                      <a16:colId xmlns:a16="http://schemas.microsoft.com/office/drawing/2014/main" val="4273106461"/>
                    </a:ext>
                  </a:extLst>
                </a:gridCol>
                <a:gridCol w="694386">
                  <a:extLst>
                    <a:ext uri="{9D8B030D-6E8A-4147-A177-3AD203B41FA5}">
                      <a16:colId xmlns:a16="http://schemas.microsoft.com/office/drawing/2014/main" val="401843649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0037184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92951325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81429520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2935550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8002705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72277032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41051367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45868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521203334"/>
                    </a:ext>
                  </a:extLst>
                </a:gridCol>
              </a:tblGrid>
              <a:tr h="579027">
                <a:tc rowSpan="2"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rgbClr val="2E3C56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881044"/>
                  </a:ext>
                </a:extLst>
              </a:tr>
              <a:tr h="441735">
                <a:tc vMerge="1"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BRADESCO- EFETIVO IV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NACIONAL FLEX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TNQQ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TNP4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S380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S450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S750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S1500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S2500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CLASSICO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ESTILO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ABSOLUTO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SUPERIOR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EXCLUSIVO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0587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Ordem Do Carmo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4665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Centro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Avancado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Oftalmologia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7779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Cota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Otorrinos Associados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43615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Copa Dor - Rede Dor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0205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Copa Star - Rede Dor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2314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Lucas - Impar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60696"/>
                  </a:ext>
                </a:extLst>
              </a:tr>
              <a:tr h="2491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Pensionato N S Aparecida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63772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Pronto Atendimento Unimed Rio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5750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Grande Rio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01664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Adventista Silvestre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669552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American Cor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Nortecor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Clinicas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865379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Memorial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Fuad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Chidid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90018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Amep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Assistencia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Medica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79171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Da Gamboa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07957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Da Gavea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6358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Vicente - Rede Dor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2515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Gloria Dor - Rede Dor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84629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Grajau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7015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Italiano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9791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Casa De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Saude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Jose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585471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Cto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Trauma Ortopedia E Traumatologia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7505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Ipanema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Prevcor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387030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Quali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Ipanema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431133"/>
                  </a:ext>
                </a:extLst>
              </a:tr>
            </a:tbl>
          </a:graphicData>
        </a:graphic>
      </p:graphicFrame>
      <p:pic>
        <p:nvPicPr>
          <p:cNvPr id="9" name="Imagem 8" descr="Fundo preto com letras brancas&#10;&#10;Descrição gerada automaticamente">
            <a:extLst>
              <a:ext uri="{FF2B5EF4-FFF2-40B4-BE49-F238E27FC236}">
                <a16:creationId xmlns:a16="http://schemas.microsoft.com/office/drawing/2014/main" id="{F54C88B0-5EE4-2374-EDD7-07B06E0E54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t="24468" r="6652" b="27762"/>
          <a:stretch/>
        </p:blipFill>
        <p:spPr>
          <a:xfrm>
            <a:off x="3018916" y="395231"/>
            <a:ext cx="1241380" cy="432000"/>
          </a:xfrm>
          <a:prstGeom prst="rect">
            <a:avLst/>
          </a:prstGeom>
        </p:spPr>
      </p:pic>
      <p:pic>
        <p:nvPicPr>
          <p:cNvPr id="10" name="Imagem 9" descr="Uma imagem contendo relógio&#10;&#10;Descrição gerada automaticamente">
            <a:extLst>
              <a:ext uri="{FF2B5EF4-FFF2-40B4-BE49-F238E27FC236}">
                <a16:creationId xmlns:a16="http://schemas.microsoft.com/office/drawing/2014/main" id="{3C2C7F06-E57F-7F24-F091-53A910235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76" y="502396"/>
            <a:ext cx="808686" cy="2880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5B315C98-E084-1DA1-4D51-50560E719570}"/>
              </a:ext>
            </a:extLst>
          </p:cNvPr>
          <p:cNvSpPr/>
          <p:nvPr/>
        </p:nvSpPr>
        <p:spPr>
          <a:xfrm>
            <a:off x="210200" y="467231"/>
            <a:ext cx="1936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 </a:t>
            </a:r>
          </a:p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Referenciada</a:t>
            </a:r>
          </a:p>
        </p:txBody>
      </p:sp>
      <p:pic>
        <p:nvPicPr>
          <p:cNvPr id="12" name="Imagem 11" descr="Uma imagem contendo desenho, texto, placar&#10;&#10;Descrição gerada automaticamente">
            <a:extLst>
              <a:ext uri="{FF2B5EF4-FFF2-40B4-BE49-F238E27FC236}">
                <a16:creationId xmlns:a16="http://schemas.microsoft.com/office/drawing/2014/main" id="{A37351A5-8622-0951-463B-2FAABFF79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54" b="90000" l="2375" r="99750">
                        <a14:foregroundMark x1="2375" y1="57692" x2="3375" y2="70385"/>
                        <a14:foregroundMark x1="15250" y1="66538" x2="15875" y2="77692"/>
                        <a14:foregroundMark x1="28000" y1="71154" x2="28125" y2="79615"/>
                        <a14:foregroundMark x1="28875" y1="51923" x2="28875" y2="51923"/>
                        <a14:foregroundMark x1="51625" y1="64615" x2="51625" y2="80000"/>
                        <a14:foregroundMark x1="60750" y1="68077" x2="61250" y2="81923"/>
                        <a14:foregroundMark x1="85000" y1="57692" x2="84500" y2="77692"/>
                        <a14:foregroundMark x1="84500" y1="77692" x2="83750" y2="79615"/>
                        <a14:foregroundMark x1="92625" y1="51923" x2="94625" y2="63077"/>
                        <a14:foregroundMark x1="2125" y1="33077" x2="3982" y2="32627"/>
                        <a14:foregroundMark x1="65921" y1="32855" x2="85419" y2="34329"/>
                        <a14:foregroundMark x1="62240" y1="32577" x2="62685" y2="32611"/>
                        <a14:foregroundMark x1="48796" y1="31560" x2="49317" y2="31599"/>
                        <a14:foregroundMark x1="45125" y1="68846" x2="45750" y2="83077"/>
                        <a14:foregroundMark x1="3500" y1="16538" x2="3500" y2="16538"/>
                        <a14:foregroundMark x1="12250" y1="13846" x2="12250" y2="13846"/>
                        <a14:foregroundMark x1="15000" y1="19231" x2="15000" y2="19231"/>
                        <a14:foregroundMark x1="21125" y1="18462" x2="21125" y2="18462"/>
                        <a14:foregroundMark x1="23375" y1="18462" x2="23375" y2="18462"/>
                        <a14:foregroundMark x1="31375" y1="17692" x2="31375" y2="17692"/>
                        <a14:foregroundMark x1="37125" y1="14231" x2="37125" y2="14231"/>
                        <a14:foregroundMark x1="44375" y1="20000" x2="44375" y2="20000"/>
                        <a14:foregroundMark x1="46875" y1="16538" x2="46875" y2="16538"/>
                        <a14:foregroundMark x1="52125" y1="18462" x2="52125" y2="18462"/>
                        <a14:foregroundMark x1="52000" y1="6538" x2="52000" y2="6538"/>
                        <a14:foregroundMark x1="56625" y1="15769" x2="56625" y2="15769"/>
                        <a14:foregroundMark x1="59625" y1="18462" x2="59625" y2="18462"/>
                        <a14:foregroundMark x1="64125" y1="19231" x2="64125" y2="19231"/>
                        <a14:foregroundMark x1="69500" y1="15385" x2="69500" y2="15385"/>
                        <a14:foregroundMark x1="89322" y1="33607" x2="95000" y2="34231"/>
                        <a14:foregroundMark x1="95000" y1="34231" x2="99750" y2="33077"/>
                        <a14:foregroundMark x1="62500" y1="32308" x2="63340" y2="32093"/>
                        <a14:foregroundMark x1="47000" y1="34231" x2="50250" y2="34231"/>
                        <a14:backgroundMark x1="9375" y1="28462" x2="16250" y2="26923"/>
                        <a14:backgroundMark x1="16250" y1="26923" x2="47899" y2="29885"/>
                        <a14:backgroundMark x1="8583" y1="31906" x2="9750" y2="31538"/>
                        <a14:backgroundMark x1="50727" y1="31923" x2="62375" y2="31923"/>
                        <a14:backgroundMark x1="28375" y1="22308" x2="28375" y2="22308"/>
                        <a14:backgroundMark x1="43250" y1="20769" x2="43250" y2="20769"/>
                        <a14:backgroundMark x1="66000" y1="20769" x2="66000" y2="20769"/>
                        <a14:backgroundMark x1="11625" y1="15385" x2="11625" y2="15385"/>
                        <a14:backgroundMark x1="99739" y1="33133" x2="99875" y2="33077"/>
                        <a14:backgroundMark x1="99875" y1="33077" x2="99875" y2="33077"/>
                        <a14:backgroundMark x1="85125" y1="35769" x2="85556" y2="35742"/>
                        <a14:backgroundMark x1="4125" y1="31923" x2="9125" y2="31538"/>
                        <a14:backgroundMark x1="87125" y1="31923" x2="87125" y2="31923"/>
                        <a14:backgroundMark x1="87125" y1="31923" x2="87125" y2="31923"/>
                        <a14:backgroundMark x1="87125" y1="31538" x2="87125" y2="31538"/>
                        <a14:backgroundMark x1="86250" y1="31538" x2="89750" y2="31538"/>
                        <a14:backgroundMark x1="63875" y1="31923" x2="66375" y2="30385"/>
                        <a14:backgroundMark x1="63375" y1="31923" x2="64000" y2="31923"/>
                        <a14:backgroundMark x1="63250" y1="31923" x2="63250" y2="3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375" y="437165"/>
            <a:ext cx="132922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45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1E8602A-8981-51DA-B051-F4CDF243DA6B}"/>
              </a:ext>
            </a:extLst>
          </p:cNvPr>
          <p:cNvGraphicFramePr>
            <a:graphicFrameLocks noGrp="1"/>
          </p:cNvGraphicFramePr>
          <p:nvPr/>
        </p:nvGraphicFramePr>
        <p:xfrm>
          <a:off x="127342" y="333757"/>
          <a:ext cx="11842597" cy="622799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34597">
                  <a:extLst>
                    <a:ext uri="{9D8B030D-6E8A-4147-A177-3AD203B41FA5}">
                      <a16:colId xmlns:a16="http://schemas.microsoft.com/office/drawing/2014/main" val="2092319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31808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50634713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073023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894602377"/>
                    </a:ext>
                  </a:extLst>
                </a:gridCol>
                <a:gridCol w="673614">
                  <a:extLst>
                    <a:ext uri="{9D8B030D-6E8A-4147-A177-3AD203B41FA5}">
                      <a16:colId xmlns:a16="http://schemas.microsoft.com/office/drawing/2014/main" val="4273106461"/>
                    </a:ext>
                  </a:extLst>
                </a:gridCol>
                <a:gridCol w="694386">
                  <a:extLst>
                    <a:ext uri="{9D8B030D-6E8A-4147-A177-3AD203B41FA5}">
                      <a16:colId xmlns:a16="http://schemas.microsoft.com/office/drawing/2014/main" val="401843649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0037184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92951325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81429520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2935550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8002705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72277032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41051367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45868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521203334"/>
                    </a:ext>
                  </a:extLst>
                </a:gridCol>
              </a:tblGrid>
              <a:tr h="579027">
                <a:tc rowSpan="2"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rgbClr val="2E3C56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881044"/>
                  </a:ext>
                </a:extLst>
              </a:tr>
              <a:tr h="441735">
                <a:tc vMerge="1"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BRADESCO- EFETIVO IV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NACIONAL FLEX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TNQQ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TNP4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S380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S450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S750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S1500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S2500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CLASSICO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ESTILO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ABSOLUTO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SUPERIOR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EXCLUSIVO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0587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Jardim De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Alah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Centro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Cirurgico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4665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Climede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7779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Iraja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43615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Amiu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Assist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Med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Ped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Urgencia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0205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Rios Dor - Rede Dor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2314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Abbr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Assoc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Bras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Benef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Reabilitacao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60696"/>
                  </a:ext>
                </a:extLst>
              </a:tr>
              <a:tr h="2491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Interclinica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63772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Procor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5750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Centro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Pediatrico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Da Lagoa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01664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Prontobaby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Da Criança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669552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Casa De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Saude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Pinheiro Machado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865379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Enio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Serra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90018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Rio Laranjeiras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79171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Perinatal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07957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Uti Neonatal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6358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Cortrel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Ortopedica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Leblon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2515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Cto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Clinica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Traumato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Ortopedica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84629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Day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Clinic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Madureira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7015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 Albert Sabin - Rede Dor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9791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 Dr Badim - Rede Dor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585471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Vila Serena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Inst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Minnesota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7505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Center Trauma - Clin Traumat E Ortop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387030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Ciom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Wajnberg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431133"/>
                  </a:ext>
                </a:extLst>
              </a:tr>
            </a:tbl>
          </a:graphicData>
        </a:graphic>
      </p:graphicFrame>
      <p:pic>
        <p:nvPicPr>
          <p:cNvPr id="3" name="Imagem 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F9B48987-C64B-6DB9-617D-FA435B54EB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t="24468" r="6652" b="27762"/>
          <a:stretch/>
        </p:blipFill>
        <p:spPr>
          <a:xfrm>
            <a:off x="3018916" y="375567"/>
            <a:ext cx="1241380" cy="432000"/>
          </a:xfrm>
          <a:prstGeom prst="rect">
            <a:avLst/>
          </a:prstGeom>
        </p:spPr>
      </p:pic>
      <p:pic>
        <p:nvPicPr>
          <p:cNvPr id="4" name="Imagem 3" descr="Uma imagem contendo relógio&#10;&#10;Descrição gerada automaticamente">
            <a:extLst>
              <a:ext uri="{FF2B5EF4-FFF2-40B4-BE49-F238E27FC236}">
                <a16:creationId xmlns:a16="http://schemas.microsoft.com/office/drawing/2014/main" id="{1A2EFB69-C09B-5E48-DDB9-A0E17CEDA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76" y="482732"/>
            <a:ext cx="808686" cy="28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6E7E957-9BF9-1273-AA58-A7B4427A91A4}"/>
              </a:ext>
            </a:extLst>
          </p:cNvPr>
          <p:cNvSpPr/>
          <p:nvPr/>
        </p:nvSpPr>
        <p:spPr>
          <a:xfrm>
            <a:off x="210200" y="447567"/>
            <a:ext cx="1936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 </a:t>
            </a:r>
          </a:p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Referenciada</a:t>
            </a:r>
          </a:p>
        </p:txBody>
      </p:sp>
      <p:pic>
        <p:nvPicPr>
          <p:cNvPr id="6" name="Imagem 5" descr="Uma imagem contendo desenho, texto, placar&#10;&#10;Descrição gerada automaticamente">
            <a:extLst>
              <a:ext uri="{FF2B5EF4-FFF2-40B4-BE49-F238E27FC236}">
                <a16:creationId xmlns:a16="http://schemas.microsoft.com/office/drawing/2014/main" id="{6103BC1A-CA47-336D-50B5-8CD495F3D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54" b="90000" l="2375" r="99750">
                        <a14:foregroundMark x1="2375" y1="57692" x2="3375" y2="70385"/>
                        <a14:foregroundMark x1="15250" y1="66538" x2="15875" y2="77692"/>
                        <a14:foregroundMark x1="28000" y1="71154" x2="28125" y2="79615"/>
                        <a14:foregroundMark x1="28875" y1="51923" x2="28875" y2="51923"/>
                        <a14:foregroundMark x1="51625" y1="64615" x2="51625" y2="80000"/>
                        <a14:foregroundMark x1="60750" y1="68077" x2="61250" y2="81923"/>
                        <a14:foregroundMark x1="85000" y1="57692" x2="84500" y2="77692"/>
                        <a14:foregroundMark x1="84500" y1="77692" x2="83750" y2="79615"/>
                        <a14:foregroundMark x1="92625" y1="51923" x2="94625" y2="63077"/>
                        <a14:foregroundMark x1="2125" y1="33077" x2="3982" y2="32627"/>
                        <a14:foregroundMark x1="65921" y1="32855" x2="85419" y2="34329"/>
                        <a14:foregroundMark x1="62240" y1="32577" x2="62685" y2="32611"/>
                        <a14:foregroundMark x1="48796" y1="31560" x2="49317" y2="31599"/>
                        <a14:foregroundMark x1="45125" y1="68846" x2="45750" y2="83077"/>
                        <a14:foregroundMark x1="3500" y1="16538" x2="3500" y2="16538"/>
                        <a14:foregroundMark x1="12250" y1="13846" x2="12250" y2="13846"/>
                        <a14:foregroundMark x1="15000" y1="19231" x2="15000" y2="19231"/>
                        <a14:foregroundMark x1="21125" y1="18462" x2="21125" y2="18462"/>
                        <a14:foregroundMark x1="23375" y1="18462" x2="23375" y2="18462"/>
                        <a14:foregroundMark x1="31375" y1="17692" x2="31375" y2="17692"/>
                        <a14:foregroundMark x1="37125" y1="14231" x2="37125" y2="14231"/>
                        <a14:foregroundMark x1="44375" y1="20000" x2="44375" y2="20000"/>
                        <a14:foregroundMark x1="46875" y1="16538" x2="46875" y2="16538"/>
                        <a14:foregroundMark x1="52125" y1="18462" x2="52125" y2="18462"/>
                        <a14:foregroundMark x1="52000" y1="6538" x2="52000" y2="6538"/>
                        <a14:foregroundMark x1="56625" y1="15769" x2="56625" y2="15769"/>
                        <a14:foregroundMark x1="59625" y1="18462" x2="59625" y2="18462"/>
                        <a14:foregroundMark x1="64125" y1="19231" x2="64125" y2="19231"/>
                        <a14:foregroundMark x1="69500" y1="15385" x2="69500" y2="15385"/>
                        <a14:foregroundMark x1="89322" y1="33607" x2="95000" y2="34231"/>
                        <a14:foregroundMark x1="95000" y1="34231" x2="99750" y2="33077"/>
                        <a14:foregroundMark x1="62500" y1="32308" x2="63340" y2="32093"/>
                        <a14:foregroundMark x1="47000" y1="34231" x2="50250" y2="34231"/>
                        <a14:backgroundMark x1="9375" y1="28462" x2="16250" y2="26923"/>
                        <a14:backgroundMark x1="16250" y1="26923" x2="47899" y2="29885"/>
                        <a14:backgroundMark x1="8583" y1="31906" x2="9750" y2="31538"/>
                        <a14:backgroundMark x1="50727" y1="31923" x2="62375" y2="31923"/>
                        <a14:backgroundMark x1="28375" y1="22308" x2="28375" y2="22308"/>
                        <a14:backgroundMark x1="43250" y1="20769" x2="43250" y2="20769"/>
                        <a14:backgroundMark x1="66000" y1="20769" x2="66000" y2="20769"/>
                        <a14:backgroundMark x1="11625" y1="15385" x2="11625" y2="15385"/>
                        <a14:backgroundMark x1="99739" y1="33133" x2="99875" y2="33077"/>
                        <a14:backgroundMark x1="99875" y1="33077" x2="99875" y2="33077"/>
                        <a14:backgroundMark x1="85125" y1="35769" x2="85556" y2="35742"/>
                        <a14:backgroundMark x1="4125" y1="31923" x2="9125" y2="31538"/>
                        <a14:backgroundMark x1="87125" y1="31923" x2="87125" y2="31923"/>
                        <a14:backgroundMark x1="87125" y1="31923" x2="87125" y2="31923"/>
                        <a14:backgroundMark x1="87125" y1="31538" x2="87125" y2="31538"/>
                        <a14:backgroundMark x1="86250" y1="31538" x2="89750" y2="31538"/>
                        <a14:backgroundMark x1="63875" y1="31923" x2="66375" y2="30385"/>
                        <a14:backgroundMark x1="63375" y1="31923" x2="64000" y2="31923"/>
                        <a14:backgroundMark x1="63250" y1="31923" x2="63250" y2="3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375" y="417501"/>
            <a:ext cx="132922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62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70A6954-6902-064D-EC33-B6DCA02A6855}"/>
              </a:ext>
            </a:extLst>
          </p:cNvPr>
          <p:cNvGraphicFramePr>
            <a:graphicFrameLocks noGrp="1"/>
          </p:cNvGraphicFramePr>
          <p:nvPr/>
        </p:nvGraphicFramePr>
        <p:xfrm>
          <a:off x="117510" y="314093"/>
          <a:ext cx="11842597" cy="622799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34597">
                  <a:extLst>
                    <a:ext uri="{9D8B030D-6E8A-4147-A177-3AD203B41FA5}">
                      <a16:colId xmlns:a16="http://schemas.microsoft.com/office/drawing/2014/main" val="2092319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31808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50634713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073023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894602377"/>
                    </a:ext>
                  </a:extLst>
                </a:gridCol>
                <a:gridCol w="673614">
                  <a:extLst>
                    <a:ext uri="{9D8B030D-6E8A-4147-A177-3AD203B41FA5}">
                      <a16:colId xmlns:a16="http://schemas.microsoft.com/office/drawing/2014/main" val="4273106461"/>
                    </a:ext>
                  </a:extLst>
                </a:gridCol>
                <a:gridCol w="694386">
                  <a:extLst>
                    <a:ext uri="{9D8B030D-6E8A-4147-A177-3AD203B41FA5}">
                      <a16:colId xmlns:a16="http://schemas.microsoft.com/office/drawing/2014/main" val="401843649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0037184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92951325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81429520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2935550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8002705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72277032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41051367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45868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521203334"/>
                    </a:ext>
                  </a:extLst>
                </a:gridCol>
              </a:tblGrid>
              <a:tr h="579027">
                <a:tc rowSpan="2"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rgbClr val="2E3C56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881044"/>
                  </a:ext>
                </a:extLst>
              </a:tr>
              <a:tr h="441735">
                <a:tc vMerge="1"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BRADESCO- EFETIVO IV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NACIONAL FLEX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TNQQ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TNP4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S380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S450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S750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S1500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S2500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CLASSICO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ESTILO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ABSOLUTO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SUPERIOR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EXCLUSIVO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0587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Home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Olhos Do Meier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4665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Marcos Moraes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7779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Marcos Moraes - Fund Do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Cancer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43615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Pasteur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Esho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0205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Pronto Atendimento Unimed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2314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Prontobaby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Da Criança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60696"/>
                  </a:ext>
                </a:extLst>
              </a:tr>
              <a:tr h="2491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Clinica Total Kids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63772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 De Clin Dr Balbino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5750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Beneficente Guanabara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01664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Cristo Rei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669552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Mario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Kroeff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865379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 De Repouso Sta Alice - Sanatorio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90018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Prosil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79171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Calren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Urg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Urologicas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07957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Casa De Portugal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6358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Do Amparo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2515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Clinica Medica Areia Branca Ltda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84629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Cemeru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Amesc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7015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Santa Cruz - Memorial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9791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Casa De Saude Saint Roman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585471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Dr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Aloan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7505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Quinta Dor - Rede Dor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387030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Clinicas De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Jacarepagua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431133"/>
                  </a:ext>
                </a:extLst>
              </a:tr>
            </a:tbl>
          </a:graphicData>
        </a:graphic>
      </p:graphicFrame>
      <p:pic>
        <p:nvPicPr>
          <p:cNvPr id="3" name="Imagem 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A6CE6465-BA98-F500-8475-A55E3C463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t="24468" r="6652" b="27762"/>
          <a:stretch/>
        </p:blipFill>
        <p:spPr>
          <a:xfrm>
            <a:off x="3009084" y="355903"/>
            <a:ext cx="1241380" cy="432000"/>
          </a:xfrm>
          <a:prstGeom prst="rect">
            <a:avLst/>
          </a:prstGeom>
        </p:spPr>
      </p:pic>
      <p:pic>
        <p:nvPicPr>
          <p:cNvPr id="4" name="Imagem 3" descr="Uma imagem contendo relógio&#10;&#10;Descrição gerada automaticamente">
            <a:extLst>
              <a:ext uri="{FF2B5EF4-FFF2-40B4-BE49-F238E27FC236}">
                <a16:creationId xmlns:a16="http://schemas.microsoft.com/office/drawing/2014/main" id="{A1F5DDDE-6C2D-F8A3-760F-A6478095E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44" y="463068"/>
            <a:ext cx="808686" cy="28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2C88C07-3C8C-FC2A-861F-7DA7925B1E74}"/>
              </a:ext>
            </a:extLst>
          </p:cNvPr>
          <p:cNvSpPr/>
          <p:nvPr/>
        </p:nvSpPr>
        <p:spPr>
          <a:xfrm>
            <a:off x="200368" y="427903"/>
            <a:ext cx="1936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 </a:t>
            </a:r>
          </a:p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Referenciada</a:t>
            </a:r>
          </a:p>
        </p:txBody>
      </p:sp>
      <p:pic>
        <p:nvPicPr>
          <p:cNvPr id="6" name="Imagem 5" descr="Uma imagem contendo desenho, texto, placar&#10;&#10;Descrição gerada automaticamente">
            <a:extLst>
              <a:ext uri="{FF2B5EF4-FFF2-40B4-BE49-F238E27FC236}">
                <a16:creationId xmlns:a16="http://schemas.microsoft.com/office/drawing/2014/main" id="{0188F42C-79BA-E369-2234-547DFDC6B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54" b="90000" l="2375" r="99750">
                        <a14:foregroundMark x1="2375" y1="57692" x2="3375" y2="70385"/>
                        <a14:foregroundMark x1="15250" y1="66538" x2="15875" y2="77692"/>
                        <a14:foregroundMark x1="28000" y1="71154" x2="28125" y2="79615"/>
                        <a14:foregroundMark x1="28875" y1="51923" x2="28875" y2="51923"/>
                        <a14:foregroundMark x1="51625" y1="64615" x2="51625" y2="80000"/>
                        <a14:foregroundMark x1="60750" y1="68077" x2="61250" y2="81923"/>
                        <a14:foregroundMark x1="85000" y1="57692" x2="84500" y2="77692"/>
                        <a14:foregroundMark x1="84500" y1="77692" x2="83750" y2="79615"/>
                        <a14:foregroundMark x1="92625" y1="51923" x2="94625" y2="63077"/>
                        <a14:foregroundMark x1="2125" y1="33077" x2="3982" y2="32627"/>
                        <a14:foregroundMark x1="65921" y1="32855" x2="85419" y2="34329"/>
                        <a14:foregroundMark x1="62240" y1="32577" x2="62685" y2="32611"/>
                        <a14:foregroundMark x1="48796" y1="31560" x2="49317" y2="31599"/>
                        <a14:foregroundMark x1="45125" y1="68846" x2="45750" y2="83077"/>
                        <a14:foregroundMark x1="3500" y1="16538" x2="3500" y2="16538"/>
                        <a14:foregroundMark x1="12250" y1="13846" x2="12250" y2="13846"/>
                        <a14:foregroundMark x1="15000" y1="19231" x2="15000" y2="19231"/>
                        <a14:foregroundMark x1="21125" y1="18462" x2="21125" y2="18462"/>
                        <a14:foregroundMark x1="23375" y1="18462" x2="23375" y2="18462"/>
                        <a14:foregroundMark x1="31375" y1="17692" x2="31375" y2="17692"/>
                        <a14:foregroundMark x1="37125" y1="14231" x2="37125" y2="14231"/>
                        <a14:foregroundMark x1="44375" y1="20000" x2="44375" y2="20000"/>
                        <a14:foregroundMark x1="46875" y1="16538" x2="46875" y2="16538"/>
                        <a14:foregroundMark x1="52125" y1="18462" x2="52125" y2="18462"/>
                        <a14:foregroundMark x1="52000" y1="6538" x2="52000" y2="6538"/>
                        <a14:foregroundMark x1="56625" y1="15769" x2="56625" y2="15769"/>
                        <a14:foregroundMark x1="59625" y1="18462" x2="59625" y2="18462"/>
                        <a14:foregroundMark x1="64125" y1="19231" x2="64125" y2="19231"/>
                        <a14:foregroundMark x1="69500" y1="15385" x2="69500" y2="15385"/>
                        <a14:foregroundMark x1="89322" y1="33607" x2="95000" y2="34231"/>
                        <a14:foregroundMark x1="95000" y1="34231" x2="99750" y2="33077"/>
                        <a14:foregroundMark x1="62500" y1="32308" x2="63340" y2="32093"/>
                        <a14:foregroundMark x1="47000" y1="34231" x2="50250" y2="34231"/>
                        <a14:backgroundMark x1="9375" y1="28462" x2="16250" y2="26923"/>
                        <a14:backgroundMark x1="16250" y1="26923" x2="47899" y2="29885"/>
                        <a14:backgroundMark x1="8583" y1="31906" x2="9750" y2="31538"/>
                        <a14:backgroundMark x1="50727" y1="31923" x2="62375" y2="31923"/>
                        <a14:backgroundMark x1="28375" y1="22308" x2="28375" y2="22308"/>
                        <a14:backgroundMark x1="43250" y1="20769" x2="43250" y2="20769"/>
                        <a14:backgroundMark x1="66000" y1="20769" x2="66000" y2="20769"/>
                        <a14:backgroundMark x1="11625" y1="15385" x2="11625" y2="15385"/>
                        <a14:backgroundMark x1="99739" y1="33133" x2="99875" y2="33077"/>
                        <a14:backgroundMark x1="99875" y1="33077" x2="99875" y2="33077"/>
                        <a14:backgroundMark x1="85125" y1="35769" x2="85556" y2="35742"/>
                        <a14:backgroundMark x1="4125" y1="31923" x2="9125" y2="31538"/>
                        <a14:backgroundMark x1="87125" y1="31923" x2="87125" y2="31923"/>
                        <a14:backgroundMark x1="87125" y1="31923" x2="87125" y2="31923"/>
                        <a14:backgroundMark x1="87125" y1="31538" x2="87125" y2="31538"/>
                        <a14:backgroundMark x1="86250" y1="31538" x2="89750" y2="31538"/>
                        <a14:backgroundMark x1="63875" y1="31923" x2="66375" y2="30385"/>
                        <a14:backgroundMark x1="63375" y1="31923" x2="64000" y2="31923"/>
                        <a14:backgroundMark x1="63250" y1="31923" x2="63250" y2="3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543" y="397837"/>
            <a:ext cx="132922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77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0434A57-A424-D6DA-8BC4-65EE0D6F353A}"/>
              </a:ext>
            </a:extLst>
          </p:cNvPr>
          <p:cNvGraphicFramePr>
            <a:graphicFrameLocks noGrp="1"/>
          </p:cNvGraphicFramePr>
          <p:nvPr/>
        </p:nvGraphicFramePr>
        <p:xfrm>
          <a:off x="156838" y="353421"/>
          <a:ext cx="11842597" cy="546322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34597">
                  <a:extLst>
                    <a:ext uri="{9D8B030D-6E8A-4147-A177-3AD203B41FA5}">
                      <a16:colId xmlns:a16="http://schemas.microsoft.com/office/drawing/2014/main" val="2092319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31808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50634713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073023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894602377"/>
                    </a:ext>
                  </a:extLst>
                </a:gridCol>
                <a:gridCol w="673614">
                  <a:extLst>
                    <a:ext uri="{9D8B030D-6E8A-4147-A177-3AD203B41FA5}">
                      <a16:colId xmlns:a16="http://schemas.microsoft.com/office/drawing/2014/main" val="4273106461"/>
                    </a:ext>
                  </a:extLst>
                </a:gridCol>
                <a:gridCol w="694386">
                  <a:extLst>
                    <a:ext uri="{9D8B030D-6E8A-4147-A177-3AD203B41FA5}">
                      <a16:colId xmlns:a16="http://schemas.microsoft.com/office/drawing/2014/main" val="401843649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0037184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92951325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81429520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2935550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8002705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72277032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41051367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45868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521203334"/>
                    </a:ext>
                  </a:extLst>
                </a:gridCol>
              </a:tblGrid>
              <a:tr h="579027">
                <a:tc rowSpan="2"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rgbClr val="2E3C56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881044"/>
                  </a:ext>
                </a:extLst>
              </a:tr>
              <a:tr h="441735">
                <a:tc vMerge="1"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BRADESCO- EFETIVO IV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NACIONAL FLEX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TNQQ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TNP4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S380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S450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S750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S1500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S2500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CLASSICO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ESTILO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ABSOLUTO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SUPERIOR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EXCLUSIVO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0587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Ilha Do Governador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4665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Evangelico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7779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Panamericano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43615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Samci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0205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Francisco Na Providencia De Deus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2314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Vicente De Paulo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60696"/>
                  </a:ext>
                </a:extLst>
              </a:tr>
              <a:tr h="2491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63772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Inst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Olhos Da Tijuca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5750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Oftalclin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Dr Antonio Lobo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01664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Pronto Socorro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Prontocor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669552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Prontobaby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Da Criança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865379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Rio Day Hospital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90018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Septo Otorrino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79171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Tijutrauma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Cto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Ortop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Traumatologico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07957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Jorge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Jaber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6358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Geral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Semiu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2515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Status Cor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84629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Urmed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Urgencias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Medicas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7015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Casa De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Saude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Bento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97914"/>
                  </a:ext>
                </a:extLst>
              </a:tr>
            </a:tbl>
          </a:graphicData>
        </a:graphic>
      </p:graphicFrame>
      <p:pic>
        <p:nvPicPr>
          <p:cNvPr id="3" name="Imagem 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87209FBA-4BE8-5668-CC04-15C17821D2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t="24468" r="6652" b="27762"/>
          <a:stretch/>
        </p:blipFill>
        <p:spPr>
          <a:xfrm>
            <a:off x="3048412" y="395231"/>
            <a:ext cx="1241380" cy="432000"/>
          </a:xfrm>
          <a:prstGeom prst="rect">
            <a:avLst/>
          </a:prstGeom>
        </p:spPr>
      </p:pic>
      <p:pic>
        <p:nvPicPr>
          <p:cNvPr id="4" name="Imagem 3" descr="Uma imagem contendo relógio&#10;&#10;Descrição gerada automaticamente">
            <a:extLst>
              <a:ext uri="{FF2B5EF4-FFF2-40B4-BE49-F238E27FC236}">
                <a16:creationId xmlns:a16="http://schemas.microsoft.com/office/drawing/2014/main" id="{CB8B5B25-3E64-4334-0CC5-30AAA6007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72" y="502396"/>
            <a:ext cx="808686" cy="28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FA53AE5-03D4-CA64-399B-B12595A5D489}"/>
              </a:ext>
            </a:extLst>
          </p:cNvPr>
          <p:cNvSpPr/>
          <p:nvPr/>
        </p:nvSpPr>
        <p:spPr>
          <a:xfrm>
            <a:off x="239696" y="467231"/>
            <a:ext cx="1936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 </a:t>
            </a:r>
          </a:p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Referenciada</a:t>
            </a:r>
          </a:p>
        </p:txBody>
      </p:sp>
      <p:pic>
        <p:nvPicPr>
          <p:cNvPr id="6" name="Imagem 5" descr="Uma imagem contendo desenho, texto, placar&#10;&#10;Descrição gerada automaticamente">
            <a:extLst>
              <a:ext uri="{FF2B5EF4-FFF2-40B4-BE49-F238E27FC236}">
                <a16:creationId xmlns:a16="http://schemas.microsoft.com/office/drawing/2014/main" id="{294795F0-8870-9706-5FF0-4D22CDE71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54" b="90000" l="2375" r="99750">
                        <a14:foregroundMark x1="2375" y1="57692" x2="3375" y2="70385"/>
                        <a14:foregroundMark x1="15250" y1="66538" x2="15875" y2="77692"/>
                        <a14:foregroundMark x1="28000" y1="71154" x2="28125" y2="79615"/>
                        <a14:foregroundMark x1="28875" y1="51923" x2="28875" y2="51923"/>
                        <a14:foregroundMark x1="51625" y1="64615" x2="51625" y2="80000"/>
                        <a14:foregroundMark x1="60750" y1="68077" x2="61250" y2="81923"/>
                        <a14:foregroundMark x1="85000" y1="57692" x2="84500" y2="77692"/>
                        <a14:foregroundMark x1="84500" y1="77692" x2="83750" y2="79615"/>
                        <a14:foregroundMark x1="92625" y1="51923" x2="94625" y2="63077"/>
                        <a14:foregroundMark x1="2125" y1="33077" x2="3982" y2="32627"/>
                        <a14:foregroundMark x1="65921" y1="32855" x2="85419" y2="34329"/>
                        <a14:foregroundMark x1="62240" y1="32577" x2="62685" y2="32611"/>
                        <a14:foregroundMark x1="48796" y1="31560" x2="49317" y2="31599"/>
                        <a14:foregroundMark x1="45125" y1="68846" x2="45750" y2="83077"/>
                        <a14:foregroundMark x1="3500" y1="16538" x2="3500" y2="16538"/>
                        <a14:foregroundMark x1="12250" y1="13846" x2="12250" y2="13846"/>
                        <a14:foregroundMark x1="15000" y1="19231" x2="15000" y2="19231"/>
                        <a14:foregroundMark x1="21125" y1="18462" x2="21125" y2="18462"/>
                        <a14:foregroundMark x1="23375" y1="18462" x2="23375" y2="18462"/>
                        <a14:foregroundMark x1="31375" y1="17692" x2="31375" y2="17692"/>
                        <a14:foregroundMark x1="37125" y1="14231" x2="37125" y2="14231"/>
                        <a14:foregroundMark x1="44375" y1="20000" x2="44375" y2="20000"/>
                        <a14:foregroundMark x1="46875" y1="16538" x2="46875" y2="16538"/>
                        <a14:foregroundMark x1="52125" y1="18462" x2="52125" y2="18462"/>
                        <a14:foregroundMark x1="52000" y1="6538" x2="52000" y2="6538"/>
                        <a14:foregroundMark x1="56625" y1="15769" x2="56625" y2="15769"/>
                        <a14:foregroundMark x1="59625" y1="18462" x2="59625" y2="18462"/>
                        <a14:foregroundMark x1="64125" y1="19231" x2="64125" y2="19231"/>
                        <a14:foregroundMark x1="69500" y1="15385" x2="69500" y2="15385"/>
                        <a14:foregroundMark x1="89322" y1="33607" x2="95000" y2="34231"/>
                        <a14:foregroundMark x1="95000" y1="34231" x2="99750" y2="33077"/>
                        <a14:foregroundMark x1="62500" y1="32308" x2="63340" y2="32093"/>
                        <a14:foregroundMark x1="47000" y1="34231" x2="50250" y2="34231"/>
                        <a14:backgroundMark x1="9375" y1="28462" x2="16250" y2="26923"/>
                        <a14:backgroundMark x1="16250" y1="26923" x2="47899" y2="29885"/>
                        <a14:backgroundMark x1="8583" y1="31906" x2="9750" y2="31538"/>
                        <a14:backgroundMark x1="50727" y1="31923" x2="62375" y2="31923"/>
                        <a14:backgroundMark x1="28375" y1="22308" x2="28375" y2="22308"/>
                        <a14:backgroundMark x1="43250" y1="20769" x2="43250" y2="20769"/>
                        <a14:backgroundMark x1="66000" y1="20769" x2="66000" y2="20769"/>
                        <a14:backgroundMark x1="11625" y1="15385" x2="11625" y2="15385"/>
                        <a14:backgroundMark x1="99739" y1="33133" x2="99875" y2="33077"/>
                        <a14:backgroundMark x1="99875" y1="33077" x2="99875" y2="33077"/>
                        <a14:backgroundMark x1="85125" y1="35769" x2="85556" y2="35742"/>
                        <a14:backgroundMark x1="4125" y1="31923" x2="9125" y2="31538"/>
                        <a14:backgroundMark x1="87125" y1="31923" x2="87125" y2="31923"/>
                        <a14:backgroundMark x1="87125" y1="31923" x2="87125" y2="31923"/>
                        <a14:backgroundMark x1="87125" y1="31538" x2="87125" y2="31538"/>
                        <a14:backgroundMark x1="86250" y1="31538" x2="89750" y2="31538"/>
                        <a14:backgroundMark x1="63875" y1="31923" x2="66375" y2="30385"/>
                        <a14:backgroundMark x1="63375" y1="31923" x2="64000" y2="31923"/>
                        <a14:backgroundMark x1="63250" y1="31923" x2="63250" y2="3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71" y="437165"/>
            <a:ext cx="132922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85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FF4FCAD-0054-11D2-CBB7-8833B1C5FB34}"/>
              </a:ext>
            </a:extLst>
          </p:cNvPr>
          <p:cNvGraphicFramePr>
            <a:graphicFrameLocks noGrp="1"/>
          </p:cNvGraphicFramePr>
          <p:nvPr/>
        </p:nvGraphicFramePr>
        <p:xfrm>
          <a:off x="156838" y="353421"/>
          <a:ext cx="11842597" cy="622799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34597">
                  <a:extLst>
                    <a:ext uri="{9D8B030D-6E8A-4147-A177-3AD203B41FA5}">
                      <a16:colId xmlns:a16="http://schemas.microsoft.com/office/drawing/2014/main" val="2092319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31808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50634713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073023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894602377"/>
                    </a:ext>
                  </a:extLst>
                </a:gridCol>
                <a:gridCol w="673614">
                  <a:extLst>
                    <a:ext uri="{9D8B030D-6E8A-4147-A177-3AD203B41FA5}">
                      <a16:colId xmlns:a16="http://schemas.microsoft.com/office/drawing/2014/main" val="4273106461"/>
                    </a:ext>
                  </a:extLst>
                </a:gridCol>
                <a:gridCol w="694386">
                  <a:extLst>
                    <a:ext uri="{9D8B030D-6E8A-4147-A177-3AD203B41FA5}">
                      <a16:colId xmlns:a16="http://schemas.microsoft.com/office/drawing/2014/main" val="401843649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0037184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92951325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81429520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2935550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8002705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72277032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41051367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45868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521203334"/>
                    </a:ext>
                  </a:extLst>
                </a:gridCol>
              </a:tblGrid>
              <a:tr h="579027">
                <a:tc rowSpan="2"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rgbClr val="2E3C56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881044"/>
                  </a:ext>
                </a:extLst>
              </a:tr>
              <a:tr h="441735">
                <a:tc vMerge="1"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BRADESCO- EFETIVO IV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NACIONAL FLEX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TNQQ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TNP4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S380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S450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S750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S1500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S2500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CLASSICO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ESTILO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ABSOLUTO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SUPERIOR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EXCLUSIVO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0587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Dia A Casa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4665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Albert Sabin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7779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Villa Lobos - Rede Dor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43615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Hcloe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Olhos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0205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Alemao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Oswaldo Cruz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2314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Bp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Beneficencia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Portuguesa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60696"/>
                  </a:ext>
                </a:extLst>
              </a:tr>
              <a:tr h="2491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Bp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Mirante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63772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Igesp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5750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Ingles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01664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Paulistano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669552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Saha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865379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Samaritano Paulista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90018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Santa Catarina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79171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Sirio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Libanes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07957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Pro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Matre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Paulista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6358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Cema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Especializado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2515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Aviccena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84629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Sta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Virginia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7015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Next Hospital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Butanta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9791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Cruz Azul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585471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Mater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Vidas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7505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Notre Dame Interm Saude - Cc Santana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387030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Clinisul Serv Med Da Zona Sul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431133"/>
                  </a:ext>
                </a:extLst>
              </a:tr>
            </a:tbl>
          </a:graphicData>
        </a:graphic>
      </p:graphicFrame>
      <p:pic>
        <p:nvPicPr>
          <p:cNvPr id="3" name="Imagem 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FB8A0B8E-B440-6A2A-C7F5-FE67C19D21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t="24468" r="6652" b="27762"/>
          <a:stretch/>
        </p:blipFill>
        <p:spPr>
          <a:xfrm>
            <a:off x="3048412" y="395231"/>
            <a:ext cx="1241380" cy="432000"/>
          </a:xfrm>
          <a:prstGeom prst="rect">
            <a:avLst/>
          </a:prstGeom>
        </p:spPr>
      </p:pic>
      <p:pic>
        <p:nvPicPr>
          <p:cNvPr id="4" name="Imagem 3" descr="Uma imagem contendo relógio&#10;&#10;Descrição gerada automaticamente">
            <a:extLst>
              <a:ext uri="{FF2B5EF4-FFF2-40B4-BE49-F238E27FC236}">
                <a16:creationId xmlns:a16="http://schemas.microsoft.com/office/drawing/2014/main" id="{455F4C80-5C5D-690E-9E24-E85B6742C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72" y="502396"/>
            <a:ext cx="808686" cy="28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8537BBF-BEDF-D23A-ADBE-800F21C0E39D}"/>
              </a:ext>
            </a:extLst>
          </p:cNvPr>
          <p:cNvSpPr/>
          <p:nvPr/>
        </p:nvSpPr>
        <p:spPr>
          <a:xfrm>
            <a:off x="239696" y="467231"/>
            <a:ext cx="1936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 </a:t>
            </a:r>
          </a:p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Referenciada</a:t>
            </a:r>
          </a:p>
        </p:txBody>
      </p:sp>
      <p:pic>
        <p:nvPicPr>
          <p:cNvPr id="6" name="Imagem 5" descr="Uma imagem contendo desenho, texto, placar&#10;&#10;Descrição gerada automaticamente">
            <a:extLst>
              <a:ext uri="{FF2B5EF4-FFF2-40B4-BE49-F238E27FC236}">
                <a16:creationId xmlns:a16="http://schemas.microsoft.com/office/drawing/2014/main" id="{7FFDFB7A-1485-A599-ECE7-FFAC9E8F7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54" b="90000" l="2375" r="99750">
                        <a14:foregroundMark x1="2375" y1="57692" x2="3375" y2="70385"/>
                        <a14:foregroundMark x1="15250" y1="66538" x2="15875" y2="77692"/>
                        <a14:foregroundMark x1="28000" y1="71154" x2="28125" y2="79615"/>
                        <a14:foregroundMark x1="28875" y1="51923" x2="28875" y2="51923"/>
                        <a14:foregroundMark x1="51625" y1="64615" x2="51625" y2="80000"/>
                        <a14:foregroundMark x1="60750" y1="68077" x2="61250" y2="81923"/>
                        <a14:foregroundMark x1="85000" y1="57692" x2="84500" y2="77692"/>
                        <a14:foregroundMark x1="84500" y1="77692" x2="83750" y2="79615"/>
                        <a14:foregroundMark x1="92625" y1="51923" x2="94625" y2="63077"/>
                        <a14:foregroundMark x1="2125" y1="33077" x2="3982" y2="32627"/>
                        <a14:foregroundMark x1="65921" y1="32855" x2="85419" y2="34329"/>
                        <a14:foregroundMark x1="62240" y1="32577" x2="62685" y2="32611"/>
                        <a14:foregroundMark x1="48796" y1="31560" x2="49317" y2="31599"/>
                        <a14:foregroundMark x1="45125" y1="68846" x2="45750" y2="83077"/>
                        <a14:foregroundMark x1="3500" y1="16538" x2="3500" y2="16538"/>
                        <a14:foregroundMark x1="12250" y1="13846" x2="12250" y2="13846"/>
                        <a14:foregroundMark x1="15000" y1="19231" x2="15000" y2="19231"/>
                        <a14:foregroundMark x1="21125" y1="18462" x2="21125" y2="18462"/>
                        <a14:foregroundMark x1="23375" y1="18462" x2="23375" y2="18462"/>
                        <a14:foregroundMark x1="31375" y1="17692" x2="31375" y2="17692"/>
                        <a14:foregroundMark x1="37125" y1="14231" x2="37125" y2="14231"/>
                        <a14:foregroundMark x1="44375" y1="20000" x2="44375" y2="20000"/>
                        <a14:foregroundMark x1="46875" y1="16538" x2="46875" y2="16538"/>
                        <a14:foregroundMark x1="52125" y1="18462" x2="52125" y2="18462"/>
                        <a14:foregroundMark x1="52000" y1="6538" x2="52000" y2="6538"/>
                        <a14:foregroundMark x1="56625" y1="15769" x2="56625" y2="15769"/>
                        <a14:foregroundMark x1="59625" y1="18462" x2="59625" y2="18462"/>
                        <a14:foregroundMark x1="64125" y1="19231" x2="64125" y2="19231"/>
                        <a14:foregroundMark x1="69500" y1="15385" x2="69500" y2="15385"/>
                        <a14:foregroundMark x1="89322" y1="33607" x2="95000" y2="34231"/>
                        <a14:foregroundMark x1="95000" y1="34231" x2="99750" y2="33077"/>
                        <a14:foregroundMark x1="62500" y1="32308" x2="63340" y2="32093"/>
                        <a14:foregroundMark x1="47000" y1="34231" x2="50250" y2="34231"/>
                        <a14:backgroundMark x1="9375" y1="28462" x2="16250" y2="26923"/>
                        <a14:backgroundMark x1="16250" y1="26923" x2="47899" y2="29885"/>
                        <a14:backgroundMark x1="8583" y1="31906" x2="9750" y2="31538"/>
                        <a14:backgroundMark x1="50727" y1="31923" x2="62375" y2="31923"/>
                        <a14:backgroundMark x1="28375" y1="22308" x2="28375" y2="22308"/>
                        <a14:backgroundMark x1="43250" y1="20769" x2="43250" y2="20769"/>
                        <a14:backgroundMark x1="66000" y1="20769" x2="66000" y2="20769"/>
                        <a14:backgroundMark x1="11625" y1="15385" x2="11625" y2="15385"/>
                        <a14:backgroundMark x1="99739" y1="33133" x2="99875" y2="33077"/>
                        <a14:backgroundMark x1="99875" y1="33077" x2="99875" y2="33077"/>
                        <a14:backgroundMark x1="85125" y1="35769" x2="85556" y2="35742"/>
                        <a14:backgroundMark x1="4125" y1="31923" x2="9125" y2="31538"/>
                        <a14:backgroundMark x1="87125" y1="31923" x2="87125" y2="31923"/>
                        <a14:backgroundMark x1="87125" y1="31923" x2="87125" y2="31923"/>
                        <a14:backgroundMark x1="87125" y1="31538" x2="87125" y2="31538"/>
                        <a14:backgroundMark x1="86250" y1="31538" x2="89750" y2="31538"/>
                        <a14:backgroundMark x1="63875" y1="31923" x2="66375" y2="30385"/>
                        <a14:backgroundMark x1="63375" y1="31923" x2="64000" y2="31923"/>
                        <a14:backgroundMark x1="63250" y1="31923" x2="63250" y2="3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71" y="437165"/>
            <a:ext cx="132922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58180D7-257C-1528-A23B-B81239063E58}"/>
              </a:ext>
            </a:extLst>
          </p:cNvPr>
          <p:cNvGraphicFramePr>
            <a:graphicFrameLocks noGrp="1"/>
          </p:cNvGraphicFramePr>
          <p:nvPr/>
        </p:nvGraphicFramePr>
        <p:xfrm>
          <a:off x="156838" y="353421"/>
          <a:ext cx="11842597" cy="634326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34597">
                  <a:extLst>
                    <a:ext uri="{9D8B030D-6E8A-4147-A177-3AD203B41FA5}">
                      <a16:colId xmlns:a16="http://schemas.microsoft.com/office/drawing/2014/main" val="2092319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31808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50634713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073023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894602377"/>
                    </a:ext>
                  </a:extLst>
                </a:gridCol>
                <a:gridCol w="673614">
                  <a:extLst>
                    <a:ext uri="{9D8B030D-6E8A-4147-A177-3AD203B41FA5}">
                      <a16:colId xmlns:a16="http://schemas.microsoft.com/office/drawing/2014/main" val="4273106461"/>
                    </a:ext>
                  </a:extLst>
                </a:gridCol>
                <a:gridCol w="694386">
                  <a:extLst>
                    <a:ext uri="{9D8B030D-6E8A-4147-A177-3AD203B41FA5}">
                      <a16:colId xmlns:a16="http://schemas.microsoft.com/office/drawing/2014/main" val="401843649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0037184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92951325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81429520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2935550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8002705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72277032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41051367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45868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521203334"/>
                    </a:ext>
                  </a:extLst>
                </a:gridCol>
              </a:tblGrid>
              <a:tr h="579027">
                <a:tc rowSpan="2"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rgbClr val="2E3C56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881044"/>
                  </a:ext>
                </a:extLst>
              </a:tr>
              <a:tr h="441735">
                <a:tc vMerge="1"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BRADESCO- EFETIVO IV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NACIONAL FLEX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TNQQ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TNP4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S380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S450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S750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S1500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S2500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CLASSICO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ESTILO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ABSOLUTO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SUPERIOR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EXCLUSIVO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0587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Adventista De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Paulo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4665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Serra Mayor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7779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9 De Julho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43615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Das Clinicas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Fmusp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0205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Incor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Inst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Coracao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2314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Albert Einstein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60696"/>
                  </a:ext>
                </a:extLst>
              </a:tr>
              <a:tr h="2491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Infantil Santa Isabella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63772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Day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Ermelino Matarazzo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5750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Mater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Paranagua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01664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Infantil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Sabara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669552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Samaritano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865379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 Santa Isabel - Sta Casa Sao Paulo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90018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Albert Einstein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79171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Inst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Dante Paz De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Cardiol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Fund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Adibe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Jatene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07957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Da Cruz Vermelha Brasileira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6358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Ruben Berta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2515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Dom Antonio Alvarenga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84629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Mater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Camilo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7015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Mater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Luiz - Rede Dor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9791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Sirio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Libanes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585471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Mater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8 De Maio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7505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Cc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Itaquera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387030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Mater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Sto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Expedito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431133"/>
                  </a:ext>
                </a:extLst>
              </a:tr>
            </a:tbl>
          </a:graphicData>
        </a:graphic>
      </p:graphicFrame>
      <p:pic>
        <p:nvPicPr>
          <p:cNvPr id="3" name="Imagem 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E797DE00-50C0-6ADA-7EA6-677D0B0DFB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t="24468" r="6652" b="27762"/>
          <a:stretch/>
        </p:blipFill>
        <p:spPr>
          <a:xfrm>
            <a:off x="3048412" y="395231"/>
            <a:ext cx="1241380" cy="432000"/>
          </a:xfrm>
          <a:prstGeom prst="rect">
            <a:avLst/>
          </a:prstGeom>
        </p:spPr>
      </p:pic>
      <p:pic>
        <p:nvPicPr>
          <p:cNvPr id="4" name="Imagem 3" descr="Uma imagem contendo relógio&#10;&#10;Descrição gerada automaticamente">
            <a:extLst>
              <a:ext uri="{FF2B5EF4-FFF2-40B4-BE49-F238E27FC236}">
                <a16:creationId xmlns:a16="http://schemas.microsoft.com/office/drawing/2014/main" id="{AA50DE9E-BC90-EF3C-132D-28F1102AC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72" y="502396"/>
            <a:ext cx="808686" cy="28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00F0144-35B4-ECFE-6AFE-B07BD10A939C}"/>
              </a:ext>
            </a:extLst>
          </p:cNvPr>
          <p:cNvSpPr/>
          <p:nvPr/>
        </p:nvSpPr>
        <p:spPr>
          <a:xfrm>
            <a:off x="239696" y="467231"/>
            <a:ext cx="1936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 </a:t>
            </a:r>
          </a:p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Referenciada</a:t>
            </a:r>
          </a:p>
        </p:txBody>
      </p:sp>
      <p:pic>
        <p:nvPicPr>
          <p:cNvPr id="6" name="Imagem 5" descr="Uma imagem contendo desenho, texto, placar&#10;&#10;Descrição gerada automaticamente">
            <a:extLst>
              <a:ext uri="{FF2B5EF4-FFF2-40B4-BE49-F238E27FC236}">
                <a16:creationId xmlns:a16="http://schemas.microsoft.com/office/drawing/2014/main" id="{D27C832A-2BA0-41EC-1E05-C6D597F18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54" b="90000" l="2375" r="99750">
                        <a14:foregroundMark x1="2375" y1="57692" x2="3375" y2="70385"/>
                        <a14:foregroundMark x1="15250" y1="66538" x2="15875" y2="77692"/>
                        <a14:foregroundMark x1="28000" y1="71154" x2="28125" y2="79615"/>
                        <a14:foregroundMark x1="28875" y1="51923" x2="28875" y2="51923"/>
                        <a14:foregroundMark x1="51625" y1="64615" x2="51625" y2="80000"/>
                        <a14:foregroundMark x1="60750" y1="68077" x2="61250" y2="81923"/>
                        <a14:foregroundMark x1="85000" y1="57692" x2="84500" y2="77692"/>
                        <a14:foregroundMark x1="84500" y1="77692" x2="83750" y2="79615"/>
                        <a14:foregroundMark x1="92625" y1="51923" x2="94625" y2="63077"/>
                        <a14:foregroundMark x1="2125" y1="33077" x2="3982" y2="32627"/>
                        <a14:foregroundMark x1="65921" y1="32855" x2="85419" y2="34329"/>
                        <a14:foregroundMark x1="62240" y1="32577" x2="62685" y2="32611"/>
                        <a14:foregroundMark x1="48796" y1="31560" x2="49317" y2="31599"/>
                        <a14:foregroundMark x1="45125" y1="68846" x2="45750" y2="83077"/>
                        <a14:foregroundMark x1="3500" y1="16538" x2="3500" y2="16538"/>
                        <a14:foregroundMark x1="12250" y1="13846" x2="12250" y2="13846"/>
                        <a14:foregroundMark x1="15000" y1="19231" x2="15000" y2="19231"/>
                        <a14:foregroundMark x1="21125" y1="18462" x2="21125" y2="18462"/>
                        <a14:foregroundMark x1="23375" y1="18462" x2="23375" y2="18462"/>
                        <a14:foregroundMark x1="31375" y1="17692" x2="31375" y2="17692"/>
                        <a14:foregroundMark x1="37125" y1="14231" x2="37125" y2="14231"/>
                        <a14:foregroundMark x1="44375" y1="20000" x2="44375" y2="20000"/>
                        <a14:foregroundMark x1="46875" y1="16538" x2="46875" y2="16538"/>
                        <a14:foregroundMark x1="52125" y1="18462" x2="52125" y2="18462"/>
                        <a14:foregroundMark x1="52000" y1="6538" x2="52000" y2="6538"/>
                        <a14:foregroundMark x1="56625" y1="15769" x2="56625" y2="15769"/>
                        <a14:foregroundMark x1="59625" y1="18462" x2="59625" y2="18462"/>
                        <a14:foregroundMark x1="64125" y1="19231" x2="64125" y2="19231"/>
                        <a14:foregroundMark x1="69500" y1="15385" x2="69500" y2="15385"/>
                        <a14:foregroundMark x1="89322" y1="33607" x2="95000" y2="34231"/>
                        <a14:foregroundMark x1="95000" y1="34231" x2="99750" y2="33077"/>
                        <a14:foregroundMark x1="62500" y1="32308" x2="63340" y2="32093"/>
                        <a14:foregroundMark x1="47000" y1="34231" x2="50250" y2="34231"/>
                        <a14:backgroundMark x1="9375" y1="28462" x2="16250" y2="26923"/>
                        <a14:backgroundMark x1="16250" y1="26923" x2="47899" y2="29885"/>
                        <a14:backgroundMark x1="8583" y1="31906" x2="9750" y2="31538"/>
                        <a14:backgroundMark x1="50727" y1="31923" x2="62375" y2="31923"/>
                        <a14:backgroundMark x1="28375" y1="22308" x2="28375" y2="22308"/>
                        <a14:backgroundMark x1="43250" y1="20769" x2="43250" y2="20769"/>
                        <a14:backgroundMark x1="66000" y1="20769" x2="66000" y2="20769"/>
                        <a14:backgroundMark x1="11625" y1="15385" x2="11625" y2="15385"/>
                        <a14:backgroundMark x1="99739" y1="33133" x2="99875" y2="33077"/>
                        <a14:backgroundMark x1="99875" y1="33077" x2="99875" y2="33077"/>
                        <a14:backgroundMark x1="85125" y1="35769" x2="85556" y2="35742"/>
                        <a14:backgroundMark x1="4125" y1="31923" x2="9125" y2="31538"/>
                        <a14:backgroundMark x1="87125" y1="31923" x2="87125" y2="31923"/>
                        <a14:backgroundMark x1="87125" y1="31923" x2="87125" y2="31923"/>
                        <a14:backgroundMark x1="87125" y1="31538" x2="87125" y2="31538"/>
                        <a14:backgroundMark x1="86250" y1="31538" x2="89750" y2="31538"/>
                        <a14:backgroundMark x1="63875" y1="31923" x2="66375" y2="30385"/>
                        <a14:backgroundMark x1="63375" y1="31923" x2="64000" y2="31923"/>
                        <a14:backgroundMark x1="63250" y1="31923" x2="63250" y2="3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71" y="437165"/>
            <a:ext cx="132922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02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585B0B8-A64D-B155-EDE2-1F184A2D79CC}"/>
              </a:ext>
            </a:extLst>
          </p:cNvPr>
          <p:cNvGraphicFramePr>
            <a:graphicFrameLocks noGrp="1"/>
          </p:cNvGraphicFramePr>
          <p:nvPr/>
        </p:nvGraphicFramePr>
        <p:xfrm>
          <a:off x="156838" y="353421"/>
          <a:ext cx="11842597" cy="634326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34597">
                  <a:extLst>
                    <a:ext uri="{9D8B030D-6E8A-4147-A177-3AD203B41FA5}">
                      <a16:colId xmlns:a16="http://schemas.microsoft.com/office/drawing/2014/main" val="2092319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31808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50634713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073023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894602377"/>
                    </a:ext>
                  </a:extLst>
                </a:gridCol>
                <a:gridCol w="673614">
                  <a:extLst>
                    <a:ext uri="{9D8B030D-6E8A-4147-A177-3AD203B41FA5}">
                      <a16:colId xmlns:a16="http://schemas.microsoft.com/office/drawing/2014/main" val="4273106461"/>
                    </a:ext>
                  </a:extLst>
                </a:gridCol>
                <a:gridCol w="694386">
                  <a:extLst>
                    <a:ext uri="{9D8B030D-6E8A-4147-A177-3AD203B41FA5}">
                      <a16:colId xmlns:a16="http://schemas.microsoft.com/office/drawing/2014/main" val="401843649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0037184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92951325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81429520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2935550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8002705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72277032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41051367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45868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521203334"/>
                    </a:ext>
                  </a:extLst>
                </a:gridCol>
              </a:tblGrid>
              <a:tr h="579027">
                <a:tc rowSpan="2"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rgbClr val="2E3C56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881044"/>
                  </a:ext>
                </a:extLst>
              </a:tr>
              <a:tr h="441735">
                <a:tc vMerge="1"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BRADESCO- EFETIVO IV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NACIONAL FLEX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TNQQ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TNP4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S380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S450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S750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S1500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S2500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CLASSICO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ESTILO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ABSOLUTO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SUPERIOR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EXCLUSIVO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0587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Itaquera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4665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Santa Marcelina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7779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Da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Crianca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Rede Dor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43615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Mater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Luiz - Rede Dor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0205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Certa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Cto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Em Tratamento Avançados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2314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Mater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Luiz - Rede Dor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60696"/>
                  </a:ext>
                </a:extLst>
              </a:tr>
              <a:tr h="2491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Mater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Vitoria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63772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Alfredo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Tranjan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Olhos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5750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Prime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House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Cto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Terapeutico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01664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Jd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Helena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669552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Kids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Serv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Medicos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865379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Vera Cruz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90018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Dayclinic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79171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Centro Clinico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Intermedica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07957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Ortocity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Serv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Medicos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6358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Adventista De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Paulo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2515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Alemao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Oswaldo Cruz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84629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Cancer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A C Camargo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7015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Leforte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Liberdade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9791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Alvorada Moema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585471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Moriah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7505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Nucleo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Sistema De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Saude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Mental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387030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Ophthal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Especializado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431133"/>
                  </a:ext>
                </a:extLst>
              </a:tr>
            </a:tbl>
          </a:graphicData>
        </a:graphic>
      </p:graphicFrame>
      <p:pic>
        <p:nvPicPr>
          <p:cNvPr id="3" name="Imagem 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B6583104-3AB7-DDE1-07E6-E60AEEEA42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t="24468" r="6652" b="27762"/>
          <a:stretch/>
        </p:blipFill>
        <p:spPr>
          <a:xfrm>
            <a:off x="3048412" y="395231"/>
            <a:ext cx="1241380" cy="432000"/>
          </a:xfrm>
          <a:prstGeom prst="rect">
            <a:avLst/>
          </a:prstGeom>
        </p:spPr>
      </p:pic>
      <p:pic>
        <p:nvPicPr>
          <p:cNvPr id="4" name="Imagem 3" descr="Uma imagem contendo relógio&#10;&#10;Descrição gerada automaticamente">
            <a:extLst>
              <a:ext uri="{FF2B5EF4-FFF2-40B4-BE49-F238E27FC236}">
                <a16:creationId xmlns:a16="http://schemas.microsoft.com/office/drawing/2014/main" id="{43645F80-6707-04F5-41DA-3DBBFD6D8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72" y="502396"/>
            <a:ext cx="808686" cy="28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F19A2E4-EDC8-CC71-F55C-FF7B9299EE24}"/>
              </a:ext>
            </a:extLst>
          </p:cNvPr>
          <p:cNvSpPr/>
          <p:nvPr/>
        </p:nvSpPr>
        <p:spPr>
          <a:xfrm>
            <a:off x="239696" y="467231"/>
            <a:ext cx="1936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 </a:t>
            </a:r>
          </a:p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Referenciada</a:t>
            </a:r>
          </a:p>
        </p:txBody>
      </p:sp>
      <p:pic>
        <p:nvPicPr>
          <p:cNvPr id="6" name="Imagem 5" descr="Uma imagem contendo desenho, texto, placar&#10;&#10;Descrição gerada automaticamente">
            <a:extLst>
              <a:ext uri="{FF2B5EF4-FFF2-40B4-BE49-F238E27FC236}">
                <a16:creationId xmlns:a16="http://schemas.microsoft.com/office/drawing/2014/main" id="{C320366F-897B-13E3-CAB9-E13928530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54" b="90000" l="2375" r="99750">
                        <a14:foregroundMark x1="2375" y1="57692" x2="3375" y2="70385"/>
                        <a14:foregroundMark x1="15250" y1="66538" x2="15875" y2="77692"/>
                        <a14:foregroundMark x1="28000" y1="71154" x2="28125" y2="79615"/>
                        <a14:foregroundMark x1="28875" y1="51923" x2="28875" y2="51923"/>
                        <a14:foregroundMark x1="51625" y1="64615" x2="51625" y2="80000"/>
                        <a14:foregroundMark x1="60750" y1="68077" x2="61250" y2="81923"/>
                        <a14:foregroundMark x1="85000" y1="57692" x2="84500" y2="77692"/>
                        <a14:foregroundMark x1="84500" y1="77692" x2="83750" y2="79615"/>
                        <a14:foregroundMark x1="92625" y1="51923" x2="94625" y2="63077"/>
                        <a14:foregroundMark x1="2125" y1="33077" x2="3982" y2="32627"/>
                        <a14:foregroundMark x1="65921" y1="32855" x2="85419" y2="34329"/>
                        <a14:foregroundMark x1="62240" y1="32577" x2="62685" y2="32611"/>
                        <a14:foregroundMark x1="48796" y1="31560" x2="49317" y2="31599"/>
                        <a14:foregroundMark x1="45125" y1="68846" x2="45750" y2="83077"/>
                        <a14:foregroundMark x1="3500" y1="16538" x2="3500" y2="16538"/>
                        <a14:foregroundMark x1="12250" y1="13846" x2="12250" y2="13846"/>
                        <a14:foregroundMark x1="15000" y1="19231" x2="15000" y2="19231"/>
                        <a14:foregroundMark x1="21125" y1="18462" x2="21125" y2="18462"/>
                        <a14:foregroundMark x1="23375" y1="18462" x2="23375" y2="18462"/>
                        <a14:foregroundMark x1="31375" y1="17692" x2="31375" y2="17692"/>
                        <a14:foregroundMark x1="37125" y1="14231" x2="37125" y2="14231"/>
                        <a14:foregroundMark x1="44375" y1="20000" x2="44375" y2="20000"/>
                        <a14:foregroundMark x1="46875" y1="16538" x2="46875" y2="16538"/>
                        <a14:foregroundMark x1="52125" y1="18462" x2="52125" y2="18462"/>
                        <a14:foregroundMark x1="52000" y1="6538" x2="52000" y2="6538"/>
                        <a14:foregroundMark x1="56625" y1="15769" x2="56625" y2="15769"/>
                        <a14:foregroundMark x1="59625" y1="18462" x2="59625" y2="18462"/>
                        <a14:foregroundMark x1="64125" y1="19231" x2="64125" y2="19231"/>
                        <a14:foregroundMark x1="69500" y1="15385" x2="69500" y2="15385"/>
                        <a14:foregroundMark x1="89322" y1="33607" x2="95000" y2="34231"/>
                        <a14:foregroundMark x1="95000" y1="34231" x2="99750" y2="33077"/>
                        <a14:foregroundMark x1="62500" y1="32308" x2="63340" y2="32093"/>
                        <a14:foregroundMark x1="47000" y1="34231" x2="50250" y2="34231"/>
                        <a14:backgroundMark x1="9375" y1="28462" x2="16250" y2="26923"/>
                        <a14:backgroundMark x1="16250" y1="26923" x2="47899" y2="29885"/>
                        <a14:backgroundMark x1="8583" y1="31906" x2="9750" y2="31538"/>
                        <a14:backgroundMark x1="50727" y1="31923" x2="62375" y2="31923"/>
                        <a14:backgroundMark x1="28375" y1="22308" x2="28375" y2="22308"/>
                        <a14:backgroundMark x1="43250" y1="20769" x2="43250" y2="20769"/>
                        <a14:backgroundMark x1="66000" y1="20769" x2="66000" y2="20769"/>
                        <a14:backgroundMark x1="11625" y1="15385" x2="11625" y2="15385"/>
                        <a14:backgroundMark x1="99739" y1="33133" x2="99875" y2="33077"/>
                        <a14:backgroundMark x1="99875" y1="33077" x2="99875" y2="33077"/>
                        <a14:backgroundMark x1="85125" y1="35769" x2="85556" y2="35742"/>
                        <a14:backgroundMark x1="4125" y1="31923" x2="9125" y2="31538"/>
                        <a14:backgroundMark x1="87125" y1="31923" x2="87125" y2="31923"/>
                        <a14:backgroundMark x1="87125" y1="31923" x2="87125" y2="31923"/>
                        <a14:backgroundMark x1="87125" y1="31538" x2="87125" y2="31538"/>
                        <a14:backgroundMark x1="86250" y1="31538" x2="89750" y2="31538"/>
                        <a14:backgroundMark x1="63875" y1="31923" x2="66375" y2="30385"/>
                        <a14:backgroundMark x1="63375" y1="31923" x2="64000" y2="31923"/>
                        <a14:backgroundMark x1="63250" y1="31923" x2="63250" y2="3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71" y="437165"/>
            <a:ext cx="132922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92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214D055-4BC7-E82B-6689-5FAB24B25918}"/>
              </a:ext>
            </a:extLst>
          </p:cNvPr>
          <p:cNvGraphicFramePr>
            <a:graphicFrameLocks noGrp="1"/>
          </p:cNvGraphicFramePr>
          <p:nvPr/>
        </p:nvGraphicFramePr>
        <p:xfrm>
          <a:off x="156838" y="353421"/>
          <a:ext cx="11842597" cy="622799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34597">
                  <a:extLst>
                    <a:ext uri="{9D8B030D-6E8A-4147-A177-3AD203B41FA5}">
                      <a16:colId xmlns:a16="http://schemas.microsoft.com/office/drawing/2014/main" val="2092319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31808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50634713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073023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894602377"/>
                    </a:ext>
                  </a:extLst>
                </a:gridCol>
                <a:gridCol w="673614">
                  <a:extLst>
                    <a:ext uri="{9D8B030D-6E8A-4147-A177-3AD203B41FA5}">
                      <a16:colId xmlns:a16="http://schemas.microsoft.com/office/drawing/2014/main" val="4273106461"/>
                    </a:ext>
                  </a:extLst>
                </a:gridCol>
                <a:gridCol w="694386">
                  <a:extLst>
                    <a:ext uri="{9D8B030D-6E8A-4147-A177-3AD203B41FA5}">
                      <a16:colId xmlns:a16="http://schemas.microsoft.com/office/drawing/2014/main" val="401843649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0037184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92951325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81429520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2935550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8002705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72277032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41051367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45868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521203334"/>
                    </a:ext>
                  </a:extLst>
                </a:gridCol>
              </a:tblGrid>
              <a:tr h="579027">
                <a:tc rowSpan="2"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rgbClr val="2E3C56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881044"/>
                  </a:ext>
                </a:extLst>
              </a:tr>
              <a:tr h="441735">
                <a:tc vMerge="1"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BRADESCO- EFETIVO IV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NACIONAL FLEX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TNQQ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TNP4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S380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S450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S750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S1500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S2500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CLASSICO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ESTILO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ABSOLUTO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SUPERIOR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EXCLUSIVO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0587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Salvalus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4665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San Gennaro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7779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Ibcc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43615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Albert Einstein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0205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Mater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Luiz - Rede Dor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2314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Leforte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60696"/>
                  </a:ext>
                </a:extLst>
              </a:tr>
              <a:tr h="2491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Plena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Saude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Previna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63772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Olhos Paulista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Cerpo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5750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Coracao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Hcor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01664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Mater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Santa Joana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669552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Mater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Santa Maria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865379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Mater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Rafael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90018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Nipo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Brasileiro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79171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Cto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Med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Gabriel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07957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Albert Einstein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6358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 E Ps </a:t>
                      </a:r>
                      <a:r>
                        <a:rPr lang="en-US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Itamaraty</a:t>
                      </a:r>
                      <a:r>
                        <a:rPr lang="en-US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Green Line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2515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Casa Nossa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Sra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Fatima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84629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Api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Assist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Psiquiatrica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Integrada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7015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Mater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Camilo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9791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Casa De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Saude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Nsa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Sra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Do Caminho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585471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Cc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Angelica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7505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Santa Cecilia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387030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Espaco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Saude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431133"/>
                  </a:ext>
                </a:extLst>
              </a:tr>
            </a:tbl>
          </a:graphicData>
        </a:graphic>
      </p:graphicFrame>
      <p:pic>
        <p:nvPicPr>
          <p:cNvPr id="3" name="Imagem 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4F72E610-31FA-4E61-0961-EA0AB4F063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t="24468" r="6652" b="27762"/>
          <a:stretch/>
        </p:blipFill>
        <p:spPr>
          <a:xfrm>
            <a:off x="3048412" y="395231"/>
            <a:ext cx="1241380" cy="432000"/>
          </a:xfrm>
          <a:prstGeom prst="rect">
            <a:avLst/>
          </a:prstGeom>
        </p:spPr>
      </p:pic>
      <p:pic>
        <p:nvPicPr>
          <p:cNvPr id="4" name="Imagem 3" descr="Uma imagem contendo relógio&#10;&#10;Descrição gerada automaticamente">
            <a:extLst>
              <a:ext uri="{FF2B5EF4-FFF2-40B4-BE49-F238E27FC236}">
                <a16:creationId xmlns:a16="http://schemas.microsoft.com/office/drawing/2014/main" id="{6D39A7AC-1E50-11C6-87F6-E53E3D8D6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72" y="502396"/>
            <a:ext cx="808686" cy="28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DD9B9B9-9565-0611-85DE-B5C3DB74E2DD}"/>
              </a:ext>
            </a:extLst>
          </p:cNvPr>
          <p:cNvSpPr/>
          <p:nvPr/>
        </p:nvSpPr>
        <p:spPr>
          <a:xfrm>
            <a:off x="239696" y="467231"/>
            <a:ext cx="1936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 </a:t>
            </a:r>
          </a:p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Referenciada</a:t>
            </a:r>
          </a:p>
        </p:txBody>
      </p:sp>
      <p:pic>
        <p:nvPicPr>
          <p:cNvPr id="6" name="Imagem 5" descr="Uma imagem contendo desenho, texto, placar&#10;&#10;Descrição gerada automaticamente">
            <a:extLst>
              <a:ext uri="{FF2B5EF4-FFF2-40B4-BE49-F238E27FC236}">
                <a16:creationId xmlns:a16="http://schemas.microsoft.com/office/drawing/2014/main" id="{5A9E4951-B9A7-8E49-C189-0D25A19F3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54" b="90000" l="2375" r="99750">
                        <a14:foregroundMark x1="2375" y1="57692" x2="3375" y2="70385"/>
                        <a14:foregroundMark x1="15250" y1="66538" x2="15875" y2="77692"/>
                        <a14:foregroundMark x1="28000" y1="71154" x2="28125" y2="79615"/>
                        <a14:foregroundMark x1="28875" y1="51923" x2="28875" y2="51923"/>
                        <a14:foregroundMark x1="51625" y1="64615" x2="51625" y2="80000"/>
                        <a14:foregroundMark x1="60750" y1="68077" x2="61250" y2="81923"/>
                        <a14:foregroundMark x1="85000" y1="57692" x2="84500" y2="77692"/>
                        <a14:foregroundMark x1="84500" y1="77692" x2="83750" y2="79615"/>
                        <a14:foregroundMark x1="92625" y1="51923" x2="94625" y2="63077"/>
                        <a14:foregroundMark x1="2125" y1="33077" x2="3982" y2="32627"/>
                        <a14:foregroundMark x1="65921" y1="32855" x2="85419" y2="34329"/>
                        <a14:foregroundMark x1="62240" y1="32577" x2="62685" y2="32611"/>
                        <a14:foregroundMark x1="48796" y1="31560" x2="49317" y2="31599"/>
                        <a14:foregroundMark x1="45125" y1="68846" x2="45750" y2="83077"/>
                        <a14:foregroundMark x1="3500" y1="16538" x2="3500" y2="16538"/>
                        <a14:foregroundMark x1="12250" y1="13846" x2="12250" y2="13846"/>
                        <a14:foregroundMark x1="15000" y1="19231" x2="15000" y2="19231"/>
                        <a14:foregroundMark x1="21125" y1="18462" x2="21125" y2="18462"/>
                        <a14:foregroundMark x1="23375" y1="18462" x2="23375" y2="18462"/>
                        <a14:foregroundMark x1="31375" y1="17692" x2="31375" y2="17692"/>
                        <a14:foregroundMark x1="37125" y1="14231" x2="37125" y2="14231"/>
                        <a14:foregroundMark x1="44375" y1="20000" x2="44375" y2="20000"/>
                        <a14:foregroundMark x1="46875" y1="16538" x2="46875" y2="16538"/>
                        <a14:foregroundMark x1="52125" y1="18462" x2="52125" y2="18462"/>
                        <a14:foregroundMark x1="52000" y1="6538" x2="52000" y2="6538"/>
                        <a14:foregroundMark x1="56625" y1="15769" x2="56625" y2="15769"/>
                        <a14:foregroundMark x1="59625" y1="18462" x2="59625" y2="18462"/>
                        <a14:foregroundMark x1="64125" y1="19231" x2="64125" y2="19231"/>
                        <a14:foregroundMark x1="69500" y1="15385" x2="69500" y2="15385"/>
                        <a14:foregroundMark x1="89322" y1="33607" x2="95000" y2="34231"/>
                        <a14:foregroundMark x1="95000" y1="34231" x2="99750" y2="33077"/>
                        <a14:foregroundMark x1="62500" y1="32308" x2="63340" y2="32093"/>
                        <a14:foregroundMark x1="47000" y1="34231" x2="50250" y2="34231"/>
                        <a14:backgroundMark x1="9375" y1="28462" x2="16250" y2="26923"/>
                        <a14:backgroundMark x1="16250" y1="26923" x2="47899" y2="29885"/>
                        <a14:backgroundMark x1="8583" y1="31906" x2="9750" y2="31538"/>
                        <a14:backgroundMark x1="50727" y1="31923" x2="62375" y2="31923"/>
                        <a14:backgroundMark x1="28375" y1="22308" x2="28375" y2="22308"/>
                        <a14:backgroundMark x1="43250" y1="20769" x2="43250" y2="20769"/>
                        <a14:backgroundMark x1="66000" y1="20769" x2="66000" y2="20769"/>
                        <a14:backgroundMark x1="11625" y1="15385" x2="11625" y2="15385"/>
                        <a14:backgroundMark x1="99739" y1="33133" x2="99875" y2="33077"/>
                        <a14:backgroundMark x1="99875" y1="33077" x2="99875" y2="33077"/>
                        <a14:backgroundMark x1="85125" y1="35769" x2="85556" y2="35742"/>
                        <a14:backgroundMark x1="4125" y1="31923" x2="9125" y2="31538"/>
                        <a14:backgroundMark x1="87125" y1="31923" x2="87125" y2="31923"/>
                        <a14:backgroundMark x1="87125" y1="31923" x2="87125" y2="31923"/>
                        <a14:backgroundMark x1="87125" y1="31538" x2="87125" y2="31538"/>
                        <a14:backgroundMark x1="86250" y1="31538" x2="89750" y2="31538"/>
                        <a14:backgroundMark x1="63875" y1="31923" x2="66375" y2="30385"/>
                        <a14:backgroundMark x1="63375" y1="31923" x2="64000" y2="31923"/>
                        <a14:backgroundMark x1="63250" y1="31923" x2="63250" y2="3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71" y="437165"/>
            <a:ext cx="132922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294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E26153A-0089-7076-EC86-CAB566FCDBD1}"/>
              </a:ext>
            </a:extLst>
          </p:cNvPr>
          <p:cNvGraphicFramePr>
            <a:graphicFrameLocks noGrp="1"/>
          </p:cNvGraphicFramePr>
          <p:nvPr/>
        </p:nvGraphicFramePr>
        <p:xfrm>
          <a:off x="156838" y="353421"/>
          <a:ext cx="11842597" cy="622799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34597">
                  <a:extLst>
                    <a:ext uri="{9D8B030D-6E8A-4147-A177-3AD203B41FA5}">
                      <a16:colId xmlns:a16="http://schemas.microsoft.com/office/drawing/2014/main" val="2092319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31808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50634713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073023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894602377"/>
                    </a:ext>
                  </a:extLst>
                </a:gridCol>
                <a:gridCol w="673614">
                  <a:extLst>
                    <a:ext uri="{9D8B030D-6E8A-4147-A177-3AD203B41FA5}">
                      <a16:colId xmlns:a16="http://schemas.microsoft.com/office/drawing/2014/main" val="4273106461"/>
                    </a:ext>
                  </a:extLst>
                </a:gridCol>
                <a:gridCol w="694386">
                  <a:extLst>
                    <a:ext uri="{9D8B030D-6E8A-4147-A177-3AD203B41FA5}">
                      <a16:colId xmlns:a16="http://schemas.microsoft.com/office/drawing/2014/main" val="401843649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0037184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92951325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81429520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2935550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8002705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72277032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41051367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45868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521203334"/>
                    </a:ext>
                  </a:extLst>
                </a:gridCol>
              </a:tblGrid>
              <a:tr h="579027">
                <a:tc rowSpan="2"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rgbClr val="2E3C56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881044"/>
                  </a:ext>
                </a:extLst>
              </a:tr>
              <a:tr h="441735">
                <a:tc vMerge="1"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BRADESCO- EFETIVO IV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NACIONAL FLEX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TNQQ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TNP4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S380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S450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S750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S1500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S2500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CLASSICO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ESTILO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ABSOLUTO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SUPERIOR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EXCLUSIVO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0587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Frat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Zona Norte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4665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Mater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Camilo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7779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Hsanp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San Paolo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43615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Centro Clinico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Intermedica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0205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Next Hospital Santo Amaro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Da Luz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2314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Mater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Sta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Izildinha - Master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60696"/>
                  </a:ext>
                </a:extLst>
              </a:tr>
              <a:tr h="2491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Centro Clinico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Intermedica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63772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Mater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Miguel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5750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Independencia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01664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Bosque Da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Saude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669552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Espaco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Saude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Pag24 -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Pag24 -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Pag24 -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Pag24 -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Pag24 -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865379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Centro Clinico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Intermedica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90018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Cot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Ortopedica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Tatuape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79171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Centro Clinico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Intermedica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07957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Cantareira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6358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Olhos De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Paulo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2515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Presidente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84629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Aacd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Assoc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Assist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A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Crianca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Deficiente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7015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Cto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Tratamento Bezerra De Menezes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9791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Do Rim 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Hipertensao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585471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Paulista De Otorrinolaringologia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7505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Prof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Edmundo Vasconcelos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387030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Sao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Paulo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431133"/>
                  </a:ext>
                </a:extLst>
              </a:tr>
            </a:tbl>
          </a:graphicData>
        </a:graphic>
      </p:graphicFrame>
      <p:pic>
        <p:nvPicPr>
          <p:cNvPr id="3" name="Imagem 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49BF60A1-1CAF-341B-F126-B85DC8F0C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t="24468" r="6652" b="27762"/>
          <a:stretch/>
        </p:blipFill>
        <p:spPr>
          <a:xfrm>
            <a:off x="3048412" y="395231"/>
            <a:ext cx="1241380" cy="432000"/>
          </a:xfrm>
          <a:prstGeom prst="rect">
            <a:avLst/>
          </a:prstGeom>
        </p:spPr>
      </p:pic>
      <p:pic>
        <p:nvPicPr>
          <p:cNvPr id="4" name="Imagem 3" descr="Uma imagem contendo relógio&#10;&#10;Descrição gerada automaticamente">
            <a:extLst>
              <a:ext uri="{FF2B5EF4-FFF2-40B4-BE49-F238E27FC236}">
                <a16:creationId xmlns:a16="http://schemas.microsoft.com/office/drawing/2014/main" id="{09B42ACC-E1A4-99DF-2C95-6C3B88ED0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72" y="502396"/>
            <a:ext cx="808686" cy="28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ACC4C5A-8574-929E-3658-0A1F583F601A}"/>
              </a:ext>
            </a:extLst>
          </p:cNvPr>
          <p:cNvSpPr/>
          <p:nvPr/>
        </p:nvSpPr>
        <p:spPr>
          <a:xfrm>
            <a:off x="239696" y="467231"/>
            <a:ext cx="1936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 </a:t>
            </a:r>
          </a:p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Referenciada</a:t>
            </a:r>
          </a:p>
        </p:txBody>
      </p:sp>
      <p:pic>
        <p:nvPicPr>
          <p:cNvPr id="6" name="Imagem 5" descr="Uma imagem contendo desenho, texto, placar&#10;&#10;Descrição gerada automaticamente">
            <a:extLst>
              <a:ext uri="{FF2B5EF4-FFF2-40B4-BE49-F238E27FC236}">
                <a16:creationId xmlns:a16="http://schemas.microsoft.com/office/drawing/2014/main" id="{1AD7117F-04A3-596B-4AE8-BE4811B04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54" b="90000" l="2375" r="99750">
                        <a14:foregroundMark x1="2375" y1="57692" x2="3375" y2="70385"/>
                        <a14:foregroundMark x1="15250" y1="66538" x2="15875" y2="77692"/>
                        <a14:foregroundMark x1="28000" y1="71154" x2="28125" y2="79615"/>
                        <a14:foregroundMark x1="28875" y1="51923" x2="28875" y2="51923"/>
                        <a14:foregroundMark x1="51625" y1="64615" x2="51625" y2="80000"/>
                        <a14:foregroundMark x1="60750" y1="68077" x2="61250" y2="81923"/>
                        <a14:foregroundMark x1="85000" y1="57692" x2="84500" y2="77692"/>
                        <a14:foregroundMark x1="84500" y1="77692" x2="83750" y2="79615"/>
                        <a14:foregroundMark x1="92625" y1="51923" x2="94625" y2="63077"/>
                        <a14:foregroundMark x1="2125" y1="33077" x2="3982" y2="32627"/>
                        <a14:foregroundMark x1="65921" y1="32855" x2="85419" y2="34329"/>
                        <a14:foregroundMark x1="62240" y1="32577" x2="62685" y2="32611"/>
                        <a14:foregroundMark x1="48796" y1="31560" x2="49317" y2="31599"/>
                        <a14:foregroundMark x1="45125" y1="68846" x2="45750" y2="83077"/>
                        <a14:foregroundMark x1="3500" y1="16538" x2="3500" y2="16538"/>
                        <a14:foregroundMark x1="12250" y1="13846" x2="12250" y2="13846"/>
                        <a14:foregroundMark x1="15000" y1="19231" x2="15000" y2="19231"/>
                        <a14:foregroundMark x1="21125" y1="18462" x2="21125" y2="18462"/>
                        <a14:foregroundMark x1="23375" y1="18462" x2="23375" y2="18462"/>
                        <a14:foregroundMark x1="31375" y1="17692" x2="31375" y2="17692"/>
                        <a14:foregroundMark x1="37125" y1="14231" x2="37125" y2="14231"/>
                        <a14:foregroundMark x1="44375" y1="20000" x2="44375" y2="20000"/>
                        <a14:foregroundMark x1="46875" y1="16538" x2="46875" y2="16538"/>
                        <a14:foregroundMark x1="52125" y1="18462" x2="52125" y2="18462"/>
                        <a14:foregroundMark x1="52000" y1="6538" x2="52000" y2="6538"/>
                        <a14:foregroundMark x1="56625" y1="15769" x2="56625" y2="15769"/>
                        <a14:foregroundMark x1="59625" y1="18462" x2="59625" y2="18462"/>
                        <a14:foregroundMark x1="64125" y1="19231" x2="64125" y2="19231"/>
                        <a14:foregroundMark x1="69500" y1="15385" x2="69500" y2="15385"/>
                        <a14:foregroundMark x1="89322" y1="33607" x2="95000" y2="34231"/>
                        <a14:foregroundMark x1="95000" y1="34231" x2="99750" y2="33077"/>
                        <a14:foregroundMark x1="62500" y1="32308" x2="63340" y2="32093"/>
                        <a14:foregroundMark x1="47000" y1="34231" x2="50250" y2="34231"/>
                        <a14:backgroundMark x1="9375" y1="28462" x2="16250" y2="26923"/>
                        <a14:backgroundMark x1="16250" y1="26923" x2="47899" y2="29885"/>
                        <a14:backgroundMark x1="8583" y1="31906" x2="9750" y2="31538"/>
                        <a14:backgroundMark x1="50727" y1="31923" x2="62375" y2="31923"/>
                        <a14:backgroundMark x1="28375" y1="22308" x2="28375" y2="22308"/>
                        <a14:backgroundMark x1="43250" y1="20769" x2="43250" y2="20769"/>
                        <a14:backgroundMark x1="66000" y1="20769" x2="66000" y2="20769"/>
                        <a14:backgroundMark x1="11625" y1="15385" x2="11625" y2="15385"/>
                        <a14:backgroundMark x1="99739" y1="33133" x2="99875" y2="33077"/>
                        <a14:backgroundMark x1="99875" y1="33077" x2="99875" y2="33077"/>
                        <a14:backgroundMark x1="85125" y1="35769" x2="85556" y2="35742"/>
                        <a14:backgroundMark x1="4125" y1="31923" x2="9125" y2="31538"/>
                        <a14:backgroundMark x1="87125" y1="31923" x2="87125" y2="31923"/>
                        <a14:backgroundMark x1="87125" y1="31923" x2="87125" y2="31923"/>
                        <a14:backgroundMark x1="87125" y1="31538" x2="87125" y2="31538"/>
                        <a14:backgroundMark x1="86250" y1="31538" x2="89750" y2="31538"/>
                        <a14:backgroundMark x1="63875" y1="31923" x2="66375" y2="30385"/>
                        <a14:backgroundMark x1="63375" y1="31923" x2="64000" y2="31923"/>
                        <a14:backgroundMark x1="63250" y1="31923" x2="63250" y2="3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71" y="437165"/>
            <a:ext cx="132922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82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32741E4-CEA1-5362-4B20-52F655692BD5}"/>
              </a:ext>
            </a:extLst>
          </p:cNvPr>
          <p:cNvGraphicFramePr>
            <a:graphicFrameLocks noGrp="1"/>
          </p:cNvGraphicFramePr>
          <p:nvPr/>
        </p:nvGraphicFramePr>
        <p:xfrm>
          <a:off x="156838" y="353421"/>
          <a:ext cx="11842597" cy="486864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34597">
                  <a:extLst>
                    <a:ext uri="{9D8B030D-6E8A-4147-A177-3AD203B41FA5}">
                      <a16:colId xmlns:a16="http://schemas.microsoft.com/office/drawing/2014/main" val="2092319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31808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50634713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073023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894602377"/>
                    </a:ext>
                  </a:extLst>
                </a:gridCol>
                <a:gridCol w="673614">
                  <a:extLst>
                    <a:ext uri="{9D8B030D-6E8A-4147-A177-3AD203B41FA5}">
                      <a16:colId xmlns:a16="http://schemas.microsoft.com/office/drawing/2014/main" val="4273106461"/>
                    </a:ext>
                  </a:extLst>
                </a:gridCol>
                <a:gridCol w="694386">
                  <a:extLst>
                    <a:ext uri="{9D8B030D-6E8A-4147-A177-3AD203B41FA5}">
                      <a16:colId xmlns:a16="http://schemas.microsoft.com/office/drawing/2014/main" val="401843649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0037184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92951325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81429520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2935550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8002705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72277032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41051367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45868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521203334"/>
                    </a:ext>
                  </a:extLst>
                </a:gridCol>
              </a:tblGrid>
              <a:tr h="579027">
                <a:tc rowSpan="2"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rgbClr val="2E3C56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881044"/>
                  </a:ext>
                </a:extLst>
              </a:tr>
              <a:tr h="441735">
                <a:tc vMerge="1"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BRADESCO- EFETIVO IV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NACIONAL FLEX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TNQQ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BRADESCO  TNP4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S380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S450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S750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S1500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AMIL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S2500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CLASSICO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ESTILO ENF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 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ABSOLUTO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SUPERIOR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CNU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EXCLUSIVO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0587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Iop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Inst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De Oncologia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Pediatrica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Graacc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4665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Premier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Residence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Hospital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7779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Montemagno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43615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Sagrada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Familia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0205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Central De Guaianazes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2314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Portinari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60696"/>
                  </a:ext>
                </a:extLst>
              </a:tr>
              <a:tr h="2491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Mater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Nsa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Sra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Do Rosario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637724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Clin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Brasileira De Psiquiatria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57508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Da Luz - Vila Mariana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01664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Mater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Sepaco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669552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Santa Cruz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865379"/>
                  </a:ext>
                </a:extLst>
              </a:tr>
              <a:tr h="259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Santa Rita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900183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Santa Clara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79171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Vila Nova Star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07957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Santa Paula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63582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Metropolitano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 - M -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25156"/>
                  </a:ext>
                </a:extLst>
              </a:tr>
              <a:tr h="2200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Hosp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Pro </a:t>
                      </a:r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Mater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Santo Antonio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Paesp</a:t>
                      </a:r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- Pag24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846296"/>
                  </a:ext>
                </a:extLst>
              </a:tr>
            </a:tbl>
          </a:graphicData>
        </a:graphic>
      </p:graphicFrame>
      <p:pic>
        <p:nvPicPr>
          <p:cNvPr id="4" name="Imagem 3" descr="Fundo preto com letras brancas&#10;&#10;Descrição gerada automaticamente">
            <a:extLst>
              <a:ext uri="{FF2B5EF4-FFF2-40B4-BE49-F238E27FC236}">
                <a16:creationId xmlns:a16="http://schemas.microsoft.com/office/drawing/2014/main" id="{8A0BA2AB-9D4C-427C-F308-7F19AA443F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t="24468" r="6652" b="27762"/>
          <a:stretch/>
        </p:blipFill>
        <p:spPr>
          <a:xfrm>
            <a:off x="3048412" y="395231"/>
            <a:ext cx="1241380" cy="432000"/>
          </a:xfrm>
          <a:prstGeom prst="rect">
            <a:avLst/>
          </a:prstGeom>
        </p:spPr>
      </p:pic>
      <p:pic>
        <p:nvPicPr>
          <p:cNvPr id="5" name="Imagem 4" descr="Uma imagem contendo relógio&#10;&#10;Descrição gerada automaticamente">
            <a:extLst>
              <a:ext uri="{FF2B5EF4-FFF2-40B4-BE49-F238E27FC236}">
                <a16:creationId xmlns:a16="http://schemas.microsoft.com/office/drawing/2014/main" id="{66E1BF7D-0AC1-16B4-EF80-EC81FB19C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72" y="502396"/>
            <a:ext cx="808686" cy="28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1BAA672-3A01-EC44-B5BA-2F21FBB776FD}"/>
              </a:ext>
            </a:extLst>
          </p:cNvPr>
          <p:cNvSpPr/>
          <p:nvPr/>
        </p:nvSpPr>
        <p:spPr>
          <a:xfrm>
            <a:off x="239696" y="467231"/>
            <a:ext cx="1936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 </a:t>
            </a:r>
          </a:p>
          <a:p>
            <a:r>
              <a:rPr lang="pt-BR" b="1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Referenciada</a:t>
            </a:r>
          </a:p>
        </p:txBody>
      </p:sp>
      <p:pic>
        <p:nvPicPr>
          <p:cNvPr id="7" name="Imagem 6" descr="Uma imagem contendo desenho, texto, placar&#10;&#10;Descrição gerada automaticamente">
            <a:extLst>
              <a:ext uri="{FF2B5EF4-FFF2-40B4-BE49-F238E27FC236}">
                <a16:creationId xmlns:a16="http://schemas.microsoft.com/office/drawing/2014/main" id="{4A56D81E-4C01-3CEF-1D42-372216DC2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54" b="90000" l="2375" r="99750">
                        <a14:foregroundMark x1="2375" y1="57692" x2="3375" y2="70385"/>
                        <a14:foregroundMark x1="15250" y1="66538" x2="15875" y2="77692"/>
                        <a14:foregroundMark x1="28000" y1="71154" x2="28125" y2="79615"/>
                        <a14:foregroundMark x1="28875" y1="51923" x2="28875" y2="51923"/>
                        <a14:foregroundMark x1="51625" y1="64615" x2="51625" y2="80000"/>
                        <a14:foregroundMark x1="60750" y1="68077" x2="61250" y2="81923"/>
                        <a14:foregroundMark x1="85000" y1="57692" x2="84500" y2="77692"/>
                        <a14:foregroundMark x1="84500" y1="77692" x2="83750" y2="79615"/>
                        <a14:foregroundMark x1="92625" y1="51923" x2="94625" y2="63077"/>
                        <a14:foregroundMark x1="2125" y1="33077" x2="3982" y2="32627"/>
                        <a14:foregroundMark x1="65921" y1="32855" x2="85419" y2="34329"/>
                        <a14:foregroundMark x1="62240" y1="32577" x2="62685" y2="32611"/>
                        <a14:foregroundMark x1="48796" y1="31560" x2="49317" y2="31599"/>
                        <a14:foregroundMark x1="45125" y1="68846" x2="45750" y2="83077"/>
                        <a14:foregroundMark x1="3500" y1="16538" x2="3500" y2="16538"/>
                        <a14:foregroundMark x1="12250" y1="13846" x2="12250" y2="13846"/>
                        <a14:foregroundMark x1="15000" y1="19231" x2="15000" y2="19231"/>
                        <a14:foregroundMark x1="21125" y1="18462" x2="21125" y2="18462"/>
                        <a14:foregroundMark x1="23375" y1="18462" x2="23375" y2="18462"/>
                        <a14:foregroundMark x1="31375" y1="17692" x2="31375" y2="17692"/>
                        <a14:foregroundMark x1="37125" y1="14231" x2="37125" y2="14231"/>
                        <a14:foregroundMark x1="44375" y1="20000" x2="44375" y2="20000"/>
                        <a14:foregroundMark x1="46875" y1="16538" x2="46875" y2="16538"/>
                        <a14:foregroundMark x1="52125" y1="18462" x2="52125" y2="18462"/>
                        <a14:foregroundMark x1="52000" y1="6538" x2="52000" y2="6538"/>
                        <a14:foregroundMark x1="56625" y1="15769" x2="56625" y2="15769"/>
                        <a14:foregroundMark x1="59625" y1="18462" x2="59625" y2="18462"/>
                        <a14:foregroundMark x1="64125" y1="19231" x2="64125" y2="19231"/>
                        <a14:foregroundMark x1="69500" y1="15385" x2="69500" y2="15385"/>
                        <a14:foregroundMark x1="89322" y1="33607" x2="95000" y2="34231"/>
                        <a14:foregroundMark x1="95000" y1="34231" x2="99750" y2="33077"/>
                        <a14:foregroundMark x1="62500" y1="32308" x2="63340" y2="32093"/>
                        <a14:foregroundMark x1="47000" y1="34231" x2="50250" y2="34231"/>
                        <a14:backgroundMark x1="9375" y1="28462" x2="16250" y2="26923"/>
                        <a14:backgroundMark x1="16250" y1="26923" x2="47899" y2="29885"/>
                        <a14:backgroundMark x1="8583" y1="31906" x2="9750" y2="31538"/>
                        <a14:backgroundMark x1="50727" y1="31923" x2="62375" y2="31923"/>
                        <a14:backgroundMark x1="28375" y1="22308" x2="28375" y2="22308"/>
                        <a14:backgroundMark x1="43250" y1="20769" x2="43250" y2="20769"/>
                        <a14:backgroundMark x1="66000" y1="20769" x2="66000" y2="20769"/>
                        <a14:backgroundMark x1="11625" y1="15385" x2="11625" y2="15385"/>
                        <a14:backgroundMark x1="99739" y1="33133" x2="99875" y2="33077"/>
                        <a14:backgroundMark x1="99875" y1="33077" x2="99875" y2="33077"/>
                        <a14:backgroundMark x1="85125" y1="35769" x2="85556" y2="35742"/>
                        <a14:backgroundMark x1="4125" y1="31923" x2="9125" y2="31538"/>
                        <a14:backgroundMark x1="87125" y1="31923" x2="87125" y2="31923"/>
                        <a14:backgroundMark x1="87125" y1="31923" x2="87125" y2="31923"/>
                        <a14:backgroundMark x1="87125" y1="31538" x2="87125" y2="31538"/>
                        <a14:backgroundMark x1="86250" y1="31538" x2="89750" y2="31538"/>
                        <a14:backgroundMark x1="63875" y1="31923" x2="66375" y2="30385"/>
                        <a14:backgroundMark x1="63375" y1="31923" x2="64000" y2="31923"/>
                        <a14:backgroundMark x1="63250" y1="31923" x2="63250" y2="3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71" y="437165"/>
            <a:ext cx="132922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Pessoa escovando os dentes&#10;&#10;Descrição gerada automaticamente com confiança baixa">
            <a:extLst>
              <a:ext uri="{FF2B5EF4-FFF2-40B4-BE49-F238E27FC236}">
                <a16:creationId xmlns:a16="http://schemas.microsoft.com/office/drawing/2014/main" id="{9321D99D-C770-D74B-87FD-1621442A0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20"/>
          <a:stretch/>
        </p:blipFill>
        <p:spPr>
          <a:xfrm flipH="1">
            <a:off x="3904647" y="0"/>
            <a:ext cx="8287353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6B5EBAF-C3C2-D67A-0461-6D3D4B860581}"/>
              </a:ext>
            </a:extLst>
          </p:cNvPr>
          <p:cNvSpPr txBox="1"/>
          <p:nvPr/>
        </p:nvSpPr>
        <p:spPr>
          <a:xfrm>
            <a:off x="321854" y="3350722"/>
            <a:ext cx="5931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Exemplo S.A.</a:t>
            </a:r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83FE91AB-D27D-8865-5CEB-D9000E407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4" y="235836"/>
            <a:ext cx="3677505" cy="1592963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A4E45D6A-0C61-3710-1562-A8B5F3409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4" y="294130"/>
            <a:ext cx="2809233" cy="2421427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AC7C0F3-EA57-3AEE-CC7C-0F045CEA8EB6}"/>
              </a:ext>
            </a:extLst>
          </p:cNvPr>
          <p:cNvGrpSpPr/>
          <p:nvPr/>
        </p:nvGrpSpPr>
        <p:grpSpPr>
          <a:xfrm>
            <a:off x="0" y="3140595"/>
            <a:ext cx="5358582" cy="1510063"/>
            <a:chOff x="0" y="3140595"/>
            <a:chExt cx="5358582" cy="1510063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99493573-440F-1EF2-AE76-9112D322FA6C}"/>
                </a:ext>
              </a:extLst>
            </p:cNvPr>
            <p:cNvSpPr/>
            <p:nvPr/>
          </p:nvSpPr>
          <p:spPr>
            <a:xfrm>
              <a:off x="0" y="3140595"/>
              <a:ext cx="5358581" cy="1510063"/>
            </a:xfrm>
            <a:prstGeom prst="rect">
              <a:avLst/>
            </a:prstGeom>
            <a:solidFill>
              <a:srgbClr val="0061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EF5E4278-5B57-2AE9-BFBE-0B15E660A89B}"/>
                </a:ext>
              </a:extLst>
            </p:cNvPr>
            <p:cNvSpPr txBox="1"/>
            <p:nvPr/>
          </p:nvSpPr>
          <p:spPr>
            <a:xfrm>
              <a:off x="0" y="3270712"/>
              <a:ext cx="53585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dirty="0">
                  <a:solidFill>
                    <a:schemeClr val="bg1"/>
                  </a:solidFill>
                  <a:latin typeface="Montserrat SemiBold" panose="00000700000000000000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SAÚDE EMPRESARIAL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B2DDFA73-B439-60BC-7344-ABBF2BE7CD54}"/>
                </a:ext>
              </a:extLst>
            </p:cNvPr>
            <p:cNvSpPr txBox="1"/>
            <p:nvPr/>
          </p:nvSpPr>
          <p:spPr>
            <a:xfrm>
              <a:off x="0" y="3905432"/>
              <a:ext cx="53585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Exemplo S.A.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55909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18F2841-AFC0-46AA-7F3C-4E7666F95DC5}"/>
              </a:ext>
            </a:extLst>
          </p:cNvPr>
          <p:cNvSpPr/>
          <p:nvPr/>
        </p:nvSpPr>
        <p:spPr>
          <a:xfrm>
            <a:off x="334299" y="342608"/>
            <a:ext cx="73938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4000" b="1" dirty="0">
                <a:ln w="0"/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Considerações Finais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79106D7-4406-8F6E-C838-A74172DC28DA}"/>
              </a:ext>
            </a:extLst>
          </p:cNvPr>
          <p:cNvSpPr/>
          <p:nvPr/>
        </p:nvSpPr>
        <p:spPr>
          <a:xfrm>
            <a:off x="462120" y="1048727"/>
            <a:ext cx="61943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952DDBE-0D12-1D65-7FFD-8B17A3882BF0}"/>
              </a:ext>
            </a:extLst>
          </p:cNvPr>
          <p:cNvSpPr txBox="1"/>
          <p:nvPr/>
        </p:nvSpPr>
        <p:spPr>
          <a:xfrm>
            <a:off x="364348" y="1311861"/>
            <a:ext cx="54146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  <a:defRPr sz="2000">
                <a:solidFill>
                  <a:srgbClr val="FFFFFF"/>
                </a:solidFill>
                <a:latin typeface="GeosansLight"/>
                <a:ea typeface="GeosansLight"/>
                <a:cs typeface="GeosansLight"/>
                <a:sym typeface="GeosansLight"/>
              </a:defRPr>
            </a:pPr>
            <a:r>
              <a:rPr lang="pt-BR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presente proposta tem como objetivo apresentar os custos para renovação do plano de saúde da Exemplo do Brasil S.A.</a:t>
            </a:r>
          </a:p>
          <a:p>
            <a:pPr marL="514350" indent="-514350">
              <a:buFont typeface="+mj-lt"/>
              <a:buAutoNum type="romanUcPeriod"/>
              <a:defRPr sz="2000">
                <a:solidFill>
                  <a:srgbClr val="FFFFFF"/>
                </a:solidFill>
                <a:latin typeface="GeosansLight"/>
                <a:ea typeface="GeosansLight"/>
                <a:cs typeface="GeosansLight"/>
                <a:sym typeface="GeosansLight"/>
              </a:defRPr>
            </a:pPr>
            <a:endParaRPr lang="pt-BR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romanUcPeriod"/>
              <a:defRPr sz="2000">
                <a:solidFill>
                  <a:srgbClr val="FFFFFF"/>
                </a:solidFill>
                <a:latin typeface="GeosansLight"/>
                <a:ea typeface="GeosansLight"/>
                <a:cs typeface="GeosansLight"/>
                <a:sym typeface="GeosansLight"/>
              </a:defRPr>
            </a:pPr>
            <a:r>
              <a:rPr lang="pt-BR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Além de apresentarmos proposta para redução de custo, apresentaremos nossos diferenciais de mercado em relação à atendimento, serviços e gestão de saúde.</a:t>
            </a:r>
          </a:p>
          <a:p>
            <a:pPr marL="514350" indent="-514350">
              <a:buFont typeface="+mj-lt"/>
              <a:buAutoNum type="romanUcPeriod"/>
              <a:defRPr sz="2000">
                <a:solidFill>
                  <a:srgbClr val="FFFFFF"/>
                </a:solidFill>
                <a:latin typeface="GeosansLight"/>
                <a:ea typeface="GeosansLight"/>
                <a:cs typeface="GeosansLight"/>
                <a:sym typeface="GeosansLight"/>
              </a:defRPr>
            </a:pPr>
            <a:endParaRPr lang="pt-BR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romanUcPeriod"/>
              <a:defRPr sz="2000">
                <a:solidFill>
                  <a:srgbClr val="FFFFFF"/>
                </a:solidFill>
                <a:latin typeface="GeosansLight"/>
                <a:ea typeface="GeosansLight"/>
                <a:cs typeface="GeosansLight"/>
                <a:sym typeface="GeosansLight"/>
              </a:defRPr>
            </a:pPr>
            <a:r>
              <a:rPr lang="pt-BR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Loja do Corretor oferece aos seus cliente um atendimento completo, desde o direcionamento para a melhor proposta visando custo / benefício, como o acompanhamento da gestão de risco buscando manter o equilíbrio da apólice.</a:t>
            </a:r>
          </a:p>
          <a:p>
            <a:pPr marL="514350" indent="-514350">
              <a:buFont typeface="+mj-lt"/>
              <a:buAutoNum type="romanUcPeriod"/>
              <a:defRPr sz="2000">
                <a:solidFill>
                  <a:srgbClr val="FFFFFF"/>
                </a:solidFill>
                <a:latin typeface="GeosansLight"/>
                <a:ea typeface="GeosansLight"/>
                <a:cs typeface="GeosansLight"/>
                <a:sym typeface="GeosansLight"/>
              </a:defRPr>
            </a:pPr>
            <a:endParaRPr lang="pt-BR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romanUcPeriod"/>
              <a:defRPr sz="2000">
                <a:solidFill>
                  <a:srgbClr val="FFFFFF"/>
                </a:solidFill>
                <a:latin typeface="GeosansLight"/>
                <a:ea typeface="GeosansLight"/>
                <a:cs typeface="GeosansLight"/>
                <a:sym typeface="GeosansLight"/>
              </a:defRPr>
            </a:pPr>
            <a:r>
              <a:rPr lang="pt-BR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 uma equipe multidisciplinar, nosso objetivo também é administrar a apólice de seguros em sua totalidade, para que o RH da empresa não necessite se envolver em questões burocráticas. Faremos toda a gestão do seu contrato.</a:t>
            </a:r>
          </a:p>
          <a:p>
            <a:pPr marL="514350" indent="-514350">
              <a:buFont typeface="+mj-lt"/>
              <a:buAutoNum type="romanUcPeriod"/>
              <a:defRPr sz="2000">
                <a:solidFill>
                  <a:srgbClr val="FFFFFF"/>
                </a:solidFill>
                <a:latin typeface="GeosansLight"/>
                <a:ea typeface="GeosansLight"/>
                <a:cs typeface="GeosansLight"/>
                <a:sym typeface="GeosansLight"/>
              </a:defRPr>
            </a:pPr>
            <a:endParaRPr lang="pt-BR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FA30F2E-CFEA-74A7-97B4-4D14606FD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85" r="28237"/>
          <a:stretch/>
        </p:blipFill>
        <p:spPr>
          <a:xfrm>
            <a:off x="7135848" y="137652"/>
            <a:ext cx="4937876" cy="65679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5676206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E034AE1-FC83-7635-83F5-D19FA7A14C8C}"/>
              </a:ext>
            </a:extLst>
          </p:cNvPr>
          <p:cNvSpPr/>
          <p:nvPr/>
        </p:nvSpPr>
        <p:spPr>
          <a:xfrm>
            <a:off x="334299" y="342608"/>
            <a:ext cx="73938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4000" b="1" dirty="0">
                <a:ln w="0"/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Consultoria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6857E6A-DE93-56E0-C301-827A1E5FC38A}"/>
              </a:ext>
            </a:extLst>
          </p:cNvPr>
          <p:cNvSpPr/>
          <p:nvPr/>
        </p:nvSpPr>
        <p:spPr>
          <a:xfrm>
            <a:off x="462120" y="1048727"/>
            <a:ext cx="61943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/>
              </a:solidFill>
            </a:endParaRPr>
          </a:p>
        </p:txBody>
      </p:sp>
      <p:sp>
        <p:nvSpPr>
          <p:cNvPr id="5" name="TextBox 63">
            <a:extLst>
              <a:ext uri="{FF2B5EF4-FFF2-40B4-BE49-F238E27FC236}">
                <a16:creationId xmlns:a16="http://schemas.microsoft.com/office/drawing/2014/main" id="{ADCBE884-3BB4-39B8-8BC2-5E03EB78B1CE}"/>
              </a:ext>
            </a:extLst>
          </p:cNvPr>
          <p:cNvSpPr txBox="1"/>
          <p:nvPr/>
        </p:nvSpPr>
        <p:spPr>
          <a:xfrm>
            <a:off x="981603" y="1464028"/>
            <a:ext cx="360373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Diagnóstico</a:t>
            </a:r>
            <a:endParaRPr lang="pt-BR" altLang="ko-KR" sz="12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ko-KR" sz="11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Levantamento das informações (ramo de atividade da empresa, metas, prioridades do RH, perfil demográfico, situação do seguro atual, entre outros);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ko-KR" sz="11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Análise da sinistralidade, preço e satisfação dos usuários;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ko-KR" sz="11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Análise de Benchmarking.</a:t>
            </a:r>
          </a:p>
        </p:txBody>
      </p:sp>
      <p:sp>
        <p:nvSpPr>
          <p:cNvPr id="6" name="TextBox 63">
            <a:extLst>
              <a:ext uri="{FF2B5EF4-FFF2-40B4-BE49-F238E27FC236}">
                <a16:creationId xmlns:a16="http://schemas.microsoft.com/office/drawing/2014/main" id="{F43F9A0C-331A-7935-D625-D026E99162B1}"/>
              </a:ext>
            </a:extLst>
          </p:cNvPr>
          <p:cNvSpPr txBox="1"/>
          <p:nvPr/>
        </p:nvSpPr>
        <p:spPr>
          <a:xfrm>
            <a:off x="7472066" y="1320263"/>
            <a:ext cx="449813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Propostas</a:t>
            </a:r>
            <a:endParaRPr lang="pt-BR" altLang="ko-KR" sz="12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ko-KR" sz="11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Cotação junto as melhores Seguradoras do Mercado;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ko-KR" sz="11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Negociação para obtenção das melhores coberturas, serviços, preços, rede credenciada e reembolso (no caso de plano de saúde);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ko-KR" sz="11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Simulação de Cenários;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ko-KR" sz="11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Demonstração dos impactos financeiros, operacionais e de níveis de serviços;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ko-KR" sz="11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Propostas de Alteração ou Renovação dos Seguros.</a:t>
            </a:r>
          </a:p>
        </p:txBody>
      </p:sp>
      <p:sp>
        <p:nvSpPr>
          <p:cNvPr id="7" name="TextBox 63">
            <a:extLst>
              <a:ext uri="{FF2B5EF4-FFF2-40B4-BE49-F238E27FC236}">
                <a16:creationId xmlns:a16="http://schemas.microsoft.com/office/drawing/2014/main" id="{CAE0222B-E17F-626B-B53D-4E058F1C2CFD}"/>
              </a:ext>
            </a:extLst>
          </p:cNvPr>
          <p:cNvSpPr txBox="1"/>
          <p:nvPr/>
        </p:nvSpPr>
        <p:spPr>
          <a:xfrm>
            <a:off x="8147200" y="3083967"/>
            <a:ext cx="388662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Implantação</a:t>
            </a:r>
            <a:endParaRPr lang="pt-BR" altLang="ko-KR" sz="12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ko-KR" sz="11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Cadastro dos beneficiários;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ko-KR" sz="11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Conferência e envio de documentos às Seguradoras;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ko-KR" sz="11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Resolução de eventuais inconsistências;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ko-KR" sz="11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Conferência e envio das carteirinhas (no caso de saúde);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ko-KR" sz="11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Palestras para orientação de utilização.</a:t>
            </a:r>
          </a:p>
        </p:txBody>
      </p:sp>
      <p:sp>
        <p:nvSpPr>
          <p:cNvPr id="11" name="TextBox 63">
            <a:extLst>
              <a:ext uri="{FF2B5EF4-FFF2-40B4-BE49-F238E27FC236}">
                <a16:creationId xmlns:a16="http://schemas.microsoft.com/office/drawing/2014/main" id="{96F1A2C9-EDDB-6BF0-F59F-8EE0D9DB493A}"/>
              </a:ext>
            </a:extLst>
          </p:cNvPr>
          <p:cNvSpPr txBox="1"/>
          <p:nvPr/>
        </p:nvSpPr>
        <p:spPr>
          <a:xfrm>
            <a:off x="987041" y="4934771"/>
            <a:ext cx="388662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de Risco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altLang="ko-KR" sz="11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Análise de indicadores de utilização do seguro com geração de relatórios e monitoramento da sinistralidade;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altLang="ko-KR" sz="11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Apontamento e solução de não conformidades;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altLang="ko-KR" sz="11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Análise e acompanhamento de casos críticos e crônicos;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altLang="ko-KR" sz="11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Palestras de conscientização para o bom uso do benefício.</a:t>
            </a:r>
          </a:p>
        </p:txBody>
      </p:sp>
      <p:sp>
        <p:nvSpPr>
          <p:cNvPr id="12" name="TextBox 63">
            <a:extLst>
              <a:ext uri="{FF2B5EF4-FFF2-40B4-BE49-F238E27FC236}">
                <a16:creationId xmlns:a16="http://schemas.microsoft.com/office/drawing/2014/main" id="{7E94B5ED-9AAE-BC34-2C89-0E957C25ABFA}"/>
              </a:ext>
            </a:extLst>
          </p:cNvPr>
          <p:cNvSpPr txBox="1"/>
          <p:nvPr/>
        </p:nvSpPr>
        <p:spPr>
          <a:xfrm>
            <a:off x="368347" y="3037586"/>
            <a:ext cx="360373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Acompanhamento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ko-KR" sz="11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Informações de alterações contratuais e legislação;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ko-KR" sz="11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Reavaliação periódica das apólices;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ko-KR" sz="11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Identificação de oportunidades para redução de custos;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ko-KR" sz="11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Visão atualizada do mercado, incluindo novas práticas comerciais cotações e preços;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ko-KR" sz="11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Renegociação de contratos.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E7C6823-5A6F-0CDD-956C-CCFE4E8AE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253" y="1807819"/>
            <a:ext cx="3837066" cy="3511529"/>
          </a:xfrm>
          <a:prstGeom prst="rect">
            <a:avLst/>
          </a:prstGeom>
        </p:spPr>
      </p:pic>
      <p:sp>
        <p:nvSpPr>
          <p:cNvPr id="14" name="TextBox 63">
            <a:extLst>
              <a:ext uri="{FF2B5EF4-FFF2-40B4-BE49-F238E27FC236}">
                <a16:creationId xmlns:a16="http://schemas.microsoft.com/office/drawing/2014/main" id="{864E77B5-EC80-BCFE-4C2B-D4BB7790D5D3}"/>
              </a:ext>
            </a:extLst>
          </p:cNvPr>
          <p:cNvSpPr txBox="1"/>
          <p:nvPr/>
        </p:nvSpPr>
        <p:spPr>
          <a:xfrm>
            <a:off x="7322626" y="4773968"/>
            <a:ext cx="4797013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Administração</a:t>
            </a:r>
            <a:endParaRPr lang="pt-BR" altLang="ko-KR" sz="12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ko-KR" sz="11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Coordenação / acompanhamento de emissão de contratos e aditivos;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ko-KR" sz="11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Assessoramento ao RH nos faturamentos mensais;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ko-KR" sz="11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Intermediação de todos os processos de sinistros;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ko-KR" sz="11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Documentação e procedimentos necessários;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ko-KR" sz="11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Follow-up dos processos (empresa e seguradora) até a sua conclusão;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ko-KR" sz="11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Suporte às solicitações de reembolsos;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ko-KR" sz="11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Inclusão e exclusão de beneficiários.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5BF6D46-4434-CA5C-9288-71E1AD5B00FF}"/>
              </a:ext>
            </a:extLst>
          </p:cNvPr>
          <p:cNvSpPr/>
          <p:nvPr/>
        </p:nvSpPr>
        <p:spPr>
          <a:xfrm>
            <a:off x="4903938" y="2595716"/>
            <a:ext cx="1954872" cy="1927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 descr="Logotipo&#10;&#10;Descrição gerada automaticamente">
            <a:extLst>
              <a:ext uri="{FF2B5EF4-FFF2-40B4-BE49-F238E27FC236}">
                <a16:creationId xmlns:a16="http://schemas.microsoft.com/office/drawing/2014/main" id="{B3207ABD-0355-D841-BD15-1B0F211736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0" r="22294" b="40942"/>
          <a:stretch/>
        </p:blipFill>
        <p:spPr>
          <a:xfrm>
            <a:off x="5027250" y="2768259"/>
            <a:ext cx="1708248" cy="158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4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11" grpId="0"/>
          <p:bldP spid="12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11" grpId="0"/>
          <p:bldP spid="12" grpId="0"/>
          <p:bldP spid="14" grpId="0"/>
        </p:bldLst>
      </p:timing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19238743-22BF-2759-A636-72F8BDA78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7" b="24013"/>
          <a:stretch/>
        </p:blipFill>
        <p:spPr>
          <a:xfrm>
            <a:off x="943901" y="2114641"/>
            <a:ext cx="6137789" cy="1273740"/>
          </a:xfrm>
          <a:prstGeom prst="rect">
            <a:avLst/>
          </a:prstGeom>
        </p:spPr>
      </p:pic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F1115410-717A-1681-3BFC-F50B44154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420" y="2395677"/>
            <a:ext cx="3111699" cy="3109674"/>
          </a:xfrm>
          <a:prstGeom prst="rect">
            <a:avLst/>
          </a:prstGeom>
        </p:spPr>
      </p:pic>
      <p:sp>
        <p:nvSpPr>
          <p:cNvPr id="9" name="SOBRE A ARATU">
            <a:extLst>
              <a:ext uri="{FF2B5EF4-FFF2-40B4-BE49-F238E27FC236}">
                <a16:creationId xmlns:a16="http://schemas.microsoft.com/office/drawing/2014/main" id="{E1FDA4CA-6C03-2F7D-207B-74F7AF644526}"/>
              </a:ext>
            </a:extLst>
          </p:cNvPr>
          <p:cNvSpPr txBox="1"/>
          <p:nvPr/>
        </p:nvSpPr>
        <p:spPr>
          <a:xfrm>
            <a:off x="322377" y="248086"/>
            <a:ext cx="604311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500" cap="all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rPr lang="pt-BR" sz="4000" b="1" cap="none" dirty="0">
                <a:ln w="0"/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Outros Produtos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BB94272-D70F-F713-4D9B-930E12834634}"/>
              </a:ext>
            </a:extLst>
          </p:cNvPr>
          <p:cNvSpPr/>
          <p:nvPr/>
        </p:nvSpPr>
        <p:spPr>
          <a:xfrm>
            <a:off x="412959" y="985648"/>
            <a:ext cx="61943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/>
              </a:solidFill>
            </a:endParaRPr>
          </a:p>
        </p:txBody>
      </p:sp>
      <p:pic>
        <p:nvPicPr>
          <p:cNvPr id="15" name="Imagem 14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4A01A58A-5160-AFA8-B881-7C9CBBC84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7" y="4367437"/>
            <a:ext cx="6066503" cy="103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371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BRE A ARATU">
            <a:extLst>
              <a:ext uri="{FF2B5EF4-FFF2-40B4-BE49-F238E27FC236}">
                <a16:creationId xmlns:a16="http://schemas.microsoft.com/office/drawing/2014/main" id="{B588B944-CA80-2D21-6718-B4151BB1166A}"/>
              </a:ext>
            </a:extLst>
          </p:cNvPr>
          <p:cNvSpPr txBox="1"/>
          <p:nvPr/>
        </p:nvSpPr>
        <p:spPr>
          <a:xfrm>
            <a:off x="412959" y="175496"/>
            <a:ext cx="5124694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500" cap="all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rPr lang="pt-BR" sz="4000" b="1" cap="none" dirty="0">
                <a:ln w="0"/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Alguns Clientes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6ACC2B5-094E-B17A-FBA5-645DEED34042}"/>
              </a:ext>
            </a:extLst>
          </p:cNvPr>
          <p:cNvSpPr/>
          <p:nvPr/>
        </p:nvSpPr>
        <p:spPr>
          <a:xfrm>
            <a:off x="422791" y="930280"/>
            <a:ext cx="61943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299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essoa, mão, pequeno, mesa&#10;&#10;Descrição gerada automaticamente">
            <a:extLst>
              <a:ext uri="{FF2B5EF4-FFF2-40B4-BE49-F238E27FC236}">
                <a16:creationId xmlns:a16="http://schemas.microsoft.com/office/drawing/2014/main" id="{F6C2B44D-6581-A585-B8EA-249B5AAE4F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7" b="778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572D6E52-A2BE-30E2-B18E-0D7669FCC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08" y="1402667"/>
            <a:ext cx="3567040" cy="3074621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C7334533-9353-BD54-564E-DC747B012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82" y="6333223"/>
            <a:ext cx="2129574" cy="391237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7B43A15B-394E-4C65-6B0F-CE1D7FCFDCE8}"/>
              </a:ext>
            </a:extLst>
          </p:cNvPr>
          <p:cNvSpPr txBox="1"/>
          <p:nvPr/>
        </p:nvSpPr>
        <p:spPr>
          <a:xfrm>
            <a:off x="450526" y="4562429"/>
            <a:ext cx="4523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6180"/>
                </a:solidFill>
              </a:rPr>
              <a:t>Av. Tancredo Neves 1485 sala 508, Caminho das Arvores </a:t>
            </a:r>
            <a:r>
              <a:rPr lang="pt-BR" dirty="0" err="1">
                <a:solidFill>
                  <a:srgbClr val="006180"/>
                </a:solidFill>
              </a:rPr>
              <a:t>SSA</a:t>
            </a:r>
            <a:r>
              <a:rPr lang="pt-BR" dirty="0">
                <a:solidFill>
                  <a:srgbClr val="006180"/>
                </a:solidFill>
              </a:rPr>
              <a:t>/BA – CEP 41820-020</a:t>
            </a:r>
          </a:p>
          <a:p>
            <a:pPr algn="ctr"/>
            <a:r>
              <a:rPr lang="pt-BR" dirty="0">
                <a:solidFill>
                  <a:srgbClr val="006180"/>
                </a:solidFill>
              </a:rPr>
              <a:t>Tel: 71 3025-3434</a:t>
            </a:r>
          </a:p>
        </p:txBody>
      </p:sp>
    </p:spTree>
    <p:extLst>
      <p:ext uri="{BB962C8B-B14F-4D97-AF65-F5344CB8AC3E}">
        <p14:creationId xmlns:p14="http://schemas.microsoft.com/office/powerpoint/2010/main" val="411733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Arranha-céus mostrados de baixo para cima">
            <a:extLst>
              <a:ext uri="{FF2B5EF4-FFF2-40B4-BE49-F238E27FC236}">
                <a16:creationId xmlns:a16="http://schemas.microsoft.com/office/drawing/2014/main" id="{6E9406C2-368E-346E-A2B2-F5ACB6DF6E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26" b="15691"/>
          <a:stretch/>
        </p:blipFill>
        <p:spPr>
          <a:xfrm>
            <a:off x="3441290" y="0"/>
            <a:ext cx="8750710" cy="6858000"/>
          </a:xfrm>
          <a:prstGeom prst="rect">
            <a:avLst/>
          </a:prstGeom>
          <a:effectLst/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00347248-BB51-67D9-F3D5-0EE6C304C821}"/>
              </a:ext>
            </a:extLst>
          </p:cNvPr>
          <p:cNvSpPr/>
          <p:nvPr/>
        </p:nvSpPr>
        <p:spPr>
          <a:xfrm>
            <a:off x="0" y="2851356"/>
            <a:ext cx="6007510" cy="1927122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AB082A4-E94D-C49F-FCE2-AFC2BC52D45B}"/>
              </a:ext>
            </a:extLst>
          </p:cNvPr>
          <p:cNvSpPr txBox="1"/>
          <p:nvPr/>
        </p:nvSpPr>
        <p:spPr>
          <a:xfrm>
            <a:off x="170400" y="3081028"/>
            <a:ext cx="5837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Montserrat SemiBold" panose="000007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SAÚDE EMPRESARIAL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4B4BC8F-54D4-FF7B-04AF-B9069DC3EABA}"/>
              </a:ext>
            </a:extLst>
          </p:cNvPr>
          <p:cNvSpPr txBox="1"/>
          <p:nvPr/>
        </p:nvSpPr>
        <p:spPr>
          <a:xfrm>
            <a:off x="1" y="3908121"/>
            <a:ext cx="6007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Exemplo S.A.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EBB739D-55C5-1379-BD05-7D9264773DF7}"/>
              </a:ext>
            </a:extLst>
          </p:cNvPr>
          <p:cNvSpPr/>
          <p:nvPr/>
        </p:nvSpPr>
        <p:spPr>
          <a:xfrm>
            <a:off x="0" y="2851355"/>
            <a:ext cx="294968" cy="1927122"/>
          </a:xfrm>
          <a:prstGeom prst="rect">
            <a:avLst/>
          </a:prstGeom>
          <a:solidFill>
            <a:srgbClr val="0092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D57B9883-3521-22E4-2439-81065B909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7" y="369260"/>
            <a:ext cx="2328417" cy="200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9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A2C7376-5B4C-1F70-4EE9-C8C15242D2E6}"/>
              </a:ext>
            </a:extLst>
          </p:cNvPr>
          <p:cNvSpPr txBox="1"/>
          <p:nvPr/>
        </p:nvSpPr>
        <p:spPr>
          <a:xfrm>
            <a:off x="543849" y="1529404"/>
            <a:ext cx="1142147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700" dirty="0">
                <a:latin typeface="Montserrat Light" panose="00000400000000000000" pitchFamily="50" charset="0"/>
                <a:cs typeface="Arial" pitchFamily="34" charset="0"/>
              </a:rPr>
              <a:t>A Suporte Corretora é uma empresa presente no mercado nacional desde 1971, com atuação no gerenciamento de riscos e serviços especializados para empresas, sendo referência neste segmento. </a:t>
            </a:r>
          </a:p>
          <a:p>
            <a:endParaRPr lang="pt-BR" altLang="ko-KR" sz="1700" dirty="0">
              <a:latin typeface="Montserrat Light" panose="00000400000000000000" pitchFamily="50" charset="0"/>
              <a:cs typeface="Arial" pitchFamily="34" charset="0"/>
            </a:endParaRPr>
          </a:p>
          <a:p>
            <a:r>
              <a:rPr lang="pt-BR" altLang="ko-KR" sz="1700" dirty="0">
                <a:latin typeface="Montserrat Light" panose="00000400000000000000" pitchFamily="50" charset="0"/>
                <a:cs typeface="Arial" pitchFamily="34" charset="0"/>
              </a:rPr>
              <a:t>Com uma equipe de ponta e multidisciplinar de profissionais com formação específica na área, nossa corretora destaca-se pela tradição e experiência na gestão de seguros, utilizando modernos recursos de tecnologia e produtos atuais, possibilitando um benefício tarifário aos seus segurados, através de soluções de gestão inovadoras na análise de riscos.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C4ECA7D-FF12-9F81-325A-29AF1B66B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49" y="3876847"/>
            <a:ext cx="10704254" cy="237872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0356B4D-102D-A6E5-2684-812377CB517A}"/>
              </a:ext>
            </a:extLst>
          </p:cNvPr>
          <p:cNvSpPr/>
          <p:nvPr/>
        </p:nvSpPr>
        <p:spPr>
          <a:xfrm>
            <a:off x="658762" y="841131"/>
            <a:ext cx="61943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03384E1-3E22-A94B-FA59-49646BE1E20F}"/>
              </a:ext>
            </a:extLst>
          </p:cNvPr>
          <p:cNvSpPr/>
          <p:nvPr/>
        </p:nvSpPr>
        <p:spPr>
          <a:xfrm>
            <a:off x="-88724" y="67767"/>
            <a:ext cx="520377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dirty="0">
                <a:ln w="0"/>
                <a:solidFill>
                  <a:schemeClr val="tx2"/>
                </a:solidFill>
                <a:latin typeface="Montserrat SemiBold" panose="000007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Quem Somos</a:t>
            </a:r>
          </a:p>
        </p:txBody>
      </p:sp>
    </p:spTree>
    <p:extLst>
      <p:ext uri="{BB962C8B-B14F-4D97-AF65-F5344CB8AC3E}">
        <p14:creationId xmlns:p14="http://schemas.microsoft.com/office/powerpoint/2010/main" val="41945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3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3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4F34D83-D5EC-359E-84E1-9C0D8A1F4175}"/>
              </a:ext>
            </a:extLst>
          </p:cNvPr>
          <p:cNvSpPr/>
          <p:nvPr/>
        </p:nvSpPr>
        <p:spPr>
          <a:xfrm>
            <a:off x="5584725" y="305439"/>
            <a:ext cx="63909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600" b="1" dirty="0">
                <a:ln w="0"/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Informações da Proposta</a:t>
            </a:r>
            <a:endParaRPr lang="pt-BR" sz="3600" b="1" cap="none" spc="0" dirty="0">
              <a:ln w="0"/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5372791-B844-A6A4-49CD-B9D5B7B464A3}"/>
              </a:ext>
            </a:extLst>
          </p:cNvPr>
          <p:cNvSpPr/>
          <p:nvPr/>
        </p:nvSpPr>
        <p:spPr>
          <a:xfrm>
            <a:off x="5702713" y="961550"/>
            <a:ext cx="61943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pessoa, no interior, homem, mulher&#10;&#10;Descrição gerada automaticamente">
            <a:extLst>
              <a:ext uri="{FF2B5EF4-FFF2-40B4-BE49-F238E27FC236}">
                <a16:creationId xmlns:a16="http://schemas.microsoft.com/office/drawing/2014/main" id="{9A7458A0-87E7-6901-439A-F9448892FD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8" r="5220"/>
          <a:stretch/>
        </p:blipFill>
        <p:spPr>
          <a:xfrm>
            <a:off x="378088" y="261484"/>
            <a:ext cx="5063918" cy="64715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5589B67-E728-31F6-E259-AAD2B94DC72C}"/>
              </a:ext>
            </a:extLst>
          </p:cNvPr>
          <p:cNvSpPr txBox="1"/>
          <p:nvPr/>
        </p:nvSpPr>
        <p:spPr>
          <a:xfrm>
            <a:off x="5702713" y="1364955"/>
            <a:ext cx="59258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  <a:defRPr sz="2000">
                <a:solidFill>
                  <a:srgbClr val="FFFFFF"/>
                </a:solidFill>
                <a:latin typeface="GeosansLight"/>
                <a:ea typeface="GeosansLight"/>
                <a:cs typeface="GeosansLight"/>
                <a:sym typeface="GeosansLight"/>
              </a:defRPr>
            </a:pPr>
            <a:r>
              <a:rPr lang="pt-B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presente proposta tem como objetivo apresentar os custos para renovação do plano de saúde da EXEMPLO Pigmentos do Brasil S.A.</a:t>
            </a:r>
          </a:p>
          <a:p>
            <a:pPr marL="514350" indent="-514350">
              <a:buFont typeface="+mj-lt"/>
              <a:buAutoNum type="romanUcPeriod"/>
              <a:defRPr sz="2000">
                <a:solidFill>
                  <a:srgbClr val="FFFFFF"/>
                </a:solidFill>
                <a:latin typeface="GeosansLight"/>
                <a:ea typeface="GeosansLight"/>
                <a:cs typeface="GeosansLight"/>
                <a:sym typeface="GeosansLight"/>
              </a:defRPr>
            </a:pPr>
            <a:endParaRPr lang="pt-BR" sz="16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romanUcPeriod"/>
              <a:defRPr sz="2000">
                <a:solidFill>
                  <a:srgbClr val="FFFFFF"/>
                </a:solidFill>
                <a:latin typeface="GeosansLight"/>
                <a:ea typeface="GeosansLight"/>
                <a:cs typeface="GeosansLight"/>
                <a:sym typeface="GeosansLight"/>
              </a:defRPr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Além de apresentarmos proposta para redução de custo, apresentaremos nossos diferenciais de mercado em relação à atendimento, serviços e gestão de saúde.</a:t>
            </a:r>
          </a:p>
          <a:p>
            <a:pPr marL="514350" indent="-514350">
              <a:buFont typeface="+mj-lt"/>
              <a:buAutoNum type="romanUcPeriod"/>
              <a:defRPr sz="2000">
                <a:solidFill>
                  <a:srgbClr val="FFFFFF"/>
                </a:solidFill>
                <a:latin typeface="GeosansLight"/>
                <a:ea typeface="GeosansLight"/>
                <a:cs typeface="GeosansLight"/>
                <a:sym typeface="GeosansLight"/>
              </a:defRPr>
            </a:pPr>
            <a:endParaRPr lang="pt-BR" sz="16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romanUcPeriod"/>
              <a:defRPr sz="2000">
                <a:solidFill>
                  <a:srgbClr val="FFFFFF"/>
                </a:solidFill>
                <a:latin typeface="GeosansLight"/>
                <a:ea typeface="GeosansLight"/>
                <a:cs typeface="GeosansLight"/>
                <a:sym typeface="GeosansLight"/>
              </a:defRPr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CORRETORA oferece aos seus cliente um atendimento completo, desde o direcionamento para a melhor proposta visando custo / benefício, como o acompanhamento da gestão de risco buscando manter o equilíbrio da apólice.</a:t>
            </a:r>
          </a:p>
          <a:p>
            <a:pPr marL="514350" indent="-514350">
              <a:buFont typeface="+mj-lt"/>
              <a:buAutoNum type="romanUcPeriod"/>
              <a:defRPr sz="2000">
                <a:solidFill>
                  <a:srgbClr val="FFFFFF"/>
                </a:solidFill>
                <a:latin typeface="GeosansLight"/>
                <a:ea typeface="GeosansLight"/>
                <a:cs typeface="GeosansLight"/>
                <a:sym typeface="GeosansLight"/>
              </a:defRPr>
            </a:pPr>
            <a:endParaRPr lang="pt-BR" sz="16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romanUcPeriod"/>
              <a:defRPr sz="2000">
                <a:solidFill>
                  <a:srgbClr val="FFFFFF"/>
                </a:solidFill>
                <a:latin typeface="GeosansLight"/>
                <a:ea typeface="GeosansLight"/>
                <a:cs typeface="GeosansLight"/>
                <a:sym typeface="GeosansLight"/>
              </a:defRPr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 uma equipe multidisciplinar, nosso objetivo também é administrar a apólice de seguros em sua totalidade, para que o RH da empresa não necessite se envolver em questões burocráticas. Faremos toda a gestão do seu contrato.</a:t>
            </a:r>
          </a:p>
          <a:p>
            <a:pPr marL="514350" indent="-514350">
              <a:buFont typeface="+mj-lt"/>
              <a:buAutoNum type="romanUcPeriod"/>
              <a:defRPr sz="2000">
                <a:solidFill>
                  <a:srgbClr val="FFFFFF"/>
                </a:solidFill>
                <a:latin typeface="GeosansLight"/>
                <a:ea typeface="GeosansLight"/>
                <a:cs typeface="GeosansLight"/>
                <a:sym typeface="GeosansLight"/>
              </a:defRPr>
            </a:pPr>
            <a:endParaRPr lang="pt-BR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938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38BA0B5-75A4-5CF5-4859-48AC65874350}"/>
              </a:ext>
            </a:extLst>
          </p:cNvPr>
          <p:cNvSpPr txBox="1"/>
          <p:nvPr/>
        </p:nvSpPr>
        <p:spPr>
          <a:xfrm>
            <a:off x="307586" y="1595021"/>
            <a:ext cx="54146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  <a:defRPr sz="2000">
                <a:solidFill>
                  <a:srgbClr val="FFFFFF"/>
                </a:solidFill>
                <a:latin typeface="GeosansLight"/>
                <a:ea typeface="GeosansLight"/>
                <a:cs typeface="GeosansLight"/>
                <a:sym typeface="GeosansLight"/>
              </a:defRPr>
            </a:pPr>
            <a:r>
              <a:rPr lang="pt-BR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presente proposta tem como objetivo apresentar os custos para renovação do plano de saúde da Exemplo do Brasil S.A.</a:t>
            </a:r>
          </a:p>
          <a:p>
            <a:pPr marL="514350" indent="-514350">
              <a:buFont typeface="+mj-lt"/>
              <a:buAutoNum type="romanUcPeriod"/>
              <a:defRPr sz="2000">
                <a:solidFill>
                  <a:srgbClr val="FFFFFF"/>
                </a:solidFill>
                <a:latin typeface="GeosansLight"/>
                <a:ea typeface="GeosansLight"/>
                <a:cs typeface="GeosansLight"/>
                <a:sym typeface="GeosansLight"/>
              </a:defRPr>
            </a:pPr>
            <a:endParaRPr lang="pt-BR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romanUcPeriod"/>
              <a:defRPr sz="2000">
                <a:solidFill>
                  <a:srgbClr val="FFFFFF"/>
                </a:solidFill>
                <a:latin typeface="GeosansLight"/>
                <a:ea typeface="GeosansLight"/>
                <a:cs typeface="GeosansLight"/>
                <a:sym typeface="GeosansLight"/>
              </a:defRPr>
            </a:pPr>
            <a:r>
              <a:rPr lang="pt-BR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Além de apresentarmos proposta para redução de custo, apresentaremos nossos diferenciais de mercado em relação à atendimento, serviços e gestão de saúde.</a:t>
            </a:r>
          </a:p>
          <a:p>
            <a:pPr marL="514350" indent="-514350">
              <a:buFont typeface="+mj-lt"/>
              <a:buAutoNum type="romanUcPeriod"/>
              <a:defRPr sz="2000">
                <a:solidFill>
                  <a:srgbClr val="FFFFFF"/>
                </a:solidFill>
                <a:latin typeface="GeosansLight"/>
                <a:ea typeface="GeosansLight"/>
                <a:cs typeface="GeosansLight"/>
                <a:sym typeface="GeosansLight"/>
              </a:defRPr>
            </a:pPr>
            <a:endParaRPr lang="pt-BR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romanUcPeriod"/>
              <a:defRPr sz="2000">
                <a:solidFill>
                  <a:srgbClr val="FFFFFF"/>
                </a:solidFill>
                <a:latin typeface="GeosansLight"/>
                <a:ea typeface="GeosansLight"/>
                <a:cs typeface="GeosansLight"/>
                <a:sym typeface="GeosansLight"/>
              </a:defRPr>
            </a:pPr>
            <a:r>
              <a:rPr lang="pt-BR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Loja do Corretor oferece aos seus cliente um atendimento completo, desde o direcionamento para a melhor proposta visando custo / benefício, como o acompanhamento da gestão de risco buscando manter o equilíbrio da apólice.</a:t>
            </a:r>
          </a:p>
          <a:p>
            <a:pPr marL="514350" indent="-514350">
              <a:buFont typeface="+mj-lt"/>
              <a:buAutoNum type="romanUcPeriod"/>
              <a:defRPr sz="2000">
                <a:solidFill>
                  <a:srgbClr val="FFFFFF"/>
                </a:solidFill>
                <a:latin typeface="GeosansLight"/>
                <a:ea typeface="GeosansLight"/>
                <a:cs typeface="GeosansLight"/>
                <a:sym typeface="GeosansLight"/>
              </a:defRPr>
            </a:pPr>
            <a:endParaRPr lang="pt-BR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romanUcPeriod"/>
              <a:defRPr sz="2000">
                <a:solidFill>
                  <a:srgbClr val="FFFFFF"/>
                </a:solidFill>
                <a:latin typeface="GeosansLight"/>
                <a:ea typeface="GeosansLight"/>
                <a:cs typeface="GeosansLight"/>
                <a:sym typeface="GeosansLight"/>
              </a:defRPr>
            </a:pPr>
            <a:r>
              <a:rPr lang="pt-BR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 uma equipe multidisciplinar, nosso objetivo também é administrar a apólice de seguros em sua totalidade, para que o RH da empresa não necessite se envolver em questões burocráticas. Faremos toda a gestão do seu contrato.</a:t>
            </a:r>
          </a:p>
          <a:p>
            <a:pPr marL="514350" indent="-514350">
              <a:buFont typeface="+mj-lt"/>
              <a:buAutoNum type="romanUcPeriod"/>
              <a:defRPr sz="2000">
                <a:solidFill>
                  <a:srgbClr val="FFFFFF"/>
                </a:solidFill>
                <a:latin typeface="GeosansLight"/>
                <a:ea typeface="GeosansLight"/>
                <a:cs typeface="GeosansLight"/>
                <a:sym typeface="GeosansLight"/>
              </a:defRPr>
            </a:pPr>
            <a:endParaRPr lang="pt-BR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m 2" descr="Uma imagem contendo ao ar livre, água, foto, barco&#10;&#10;Descrição gerada automaticamente">
            <a:extLst>
              <a:ext uri="{FF2B5EF4-FFF2-40B4-BE49-F238E27FC236}">
                <a16:creationId xmlns:a16="http://schemas.microsoft.com/office/drawing/2014/main" id="{4680DDE7-70AF-8968-DB81-47D22E3209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2" r="22576"/>
          <a:stretch/>
        </p:blipFill>
        <p:spPr>
          <a:xfrm>
            <a:off x="6490013" y="360328"/>
            <a:ext cx="5316935" cy="628016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4EA5B77-E17E-F941-DE44-FC3934FEA532}"/>
              </a:ext>
            </a:extLst>
          </p:cNvPr>
          <p:cNvSpPr/>
          <p:nvPr/>
        </p:nvSpPr>
        <p:spPr>
          <a:xfrm>
            <a:off x="0" y="283160"/>
            <a:ext cx="61433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cap="none" spc="0" dirty="0">
                <a:ln w="0">
                  <a:noFill/>
                </a:ln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 da Proposta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7D262EA-AC8D-B285-7B49-B9B8E3809C96}"/>
              </a:ext>
            </a:extLst>
          </p:cNvPr>
          <p:cNvSpPr/>
          <p:nvPr/>
        </p:nvSpPr>
        <p:spPr>
          <a:xfrm>
            <a:off x="462120" y="991046"/>
            <a:ext cx="61943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115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44D39AD-45D3-8EB0-2443-785C1B2B7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5" y="306365"/>
            <a:ext cx="11907681" cy="622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233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110219</TotalTime>
  <Words>14797</Words>
  <Application>Microsoft Office PowerPoint</Application>
  <PresentationFormat>Widescreen</PresentationFormat>
  <Paragraphs>7382</Paragraphs>
  <Slides>44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4" baseType="lpstr">
      <vt:lpstr>Arial</vt:lpstr>
      <vt:lpstr>Calibri</vt:lpstr>
      <vt:lpstr>Calibri Light</vt:lpstr>
      <vt:lpstr>Montserrat Light</vt:lpstr>
      <vt:lpstr>Montserrat SemiBold</vt:lpstr>
      <vt:lpstr>Open Sans</vt:lpstr>
      <vt:lpstr>Tahoma</vt:lpstr>
      <vt:lpstr>Wingdings</vt:lpstr>
      <vt:lpstr>Tema do Office</vt:lpstr>
      <vt:lpstr>file:///C:\Users\ferra\Desktop\ARATU%20SEGUROS\1-APRESENTAÇÕES%20SAUDE%20PME\AP1\SAUDE%20PME.xlsm!RESUMO2!L2C2:L18C4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Antônio Ribeiro Ferraro Vaz</dc:creator>
  <cp:lastModifiedBy>Jose Antonio Ribeiro ferraro vaz</cp:lastModifiedBy>
  <cp:revision>404</cp:revision>
  <dcterms:created xsi:type="dcterms:W3CDTF">2019-12-19T11:50:28Z</dcterms:created>
  <dcterms:modified xsi:type="dcterms:W3CDTF">2025-01-23T21:00:28Z</dcterms:modified>
</cp:coreProperties>
</file>