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25"/>
  </p:notesMasterIdLst>
  <p:sldIdLst>
    <p:sldId id="635" r:id="rId2"/>
    <p:sldId id="636" r:id="rId3"/>
    <p:sldId id="444" r:id="rId4"/>
    <p:sldId id="361" r:id="rId5"/>
    <p:sldId id="267" r:id="rId6"/>
    <p:sldId id="480" r:id="rId7"/>
    <p:sldId id="455" r:id="rId8"/>
    <p:sldId id="392" r:id="rId9"/>
    <p:sldId id="520" r:id="rId10"/>
    <p:sldId id="504" r:id="rId11"/>
    <p:sldId id="505" r:id="rId12"/>
    <p:sldId id="506" r:id="rId13"/>
    <p:sldId id="507" r:id="rId14"/>
    <p:sldId id="508" r:id="rId15"/>
    <p:sldId id="509" r:id="rId16"/>
    <p:sldId id="510" r:id="rId17"/>
    <p:sldId id="703" r:id="rId18"/>
    <p:sldId id="702" r:id="rId19"/>
    <p:sldId id="315" r:id="rId20"/>
    <p:sldId id="524" r:id="rId21"/>
    <p:sldId id="658" r:id="rId22"/>
    <p:sldId id="525" r:id="rId23"/>
    <p:sldId id="52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56BDCA6-6CEB-4E0C-8C29-C79062D23930}">
          <p14:sldIdLst>
            <p14:sldId id="635"/>
            <p14:sldId id="636"/>
            <p14:sldId id="444"/>
            <p14:sldId id="361"/>
            <p14:sldId id="267"/>
            <p14:sldId id="480"/>
            <p14:sldId id="455"/>
            <p14:sldId id="392"/>
            <p14:sldId id="520"/>
            <p14:sldId id="504"/>
            <p14:sldId id="505"/>
            <p14:sldId id="506"/>
            <p14:sldId id="507"/>
            <p14:sldId id="508"/>
            <p14:sldId id="509"/>
            <p14:sldId id="510"/>
            <p14:sldId id="703"/>
            <p14:sldId id="702"/>
            <p14:sldId id="315"/>
            <p14:sldId id="524"/>
            <p14:sldId id="658"/>
            <p14:sldId id="525"/>
            <p14:sldId id="52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 Antônio Ribeiro Ferraro Vaz" initials="JARFV" lastIdx="1" clrIdx="0">
    <p:extLst>
      <p:ext uri="{19B8F6BF-5375-455C-9EA6-DF929625EA0E}">
        <p15:presenceInfo xmlns:p15="http://schemas.microsoft.com/office/powerpoint/2012/main" userId="c6ceeabc45e747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180"/>
    <a:srgbClr val="336699"/>
    <a:srgbClr val="0099CC"/>
    <a:srgbClr val="AFDFEB"/>
    <a:srgbClr val="212E44"/>
    <a:srgbClr val="F7C475"/>
    <a:srgbClr val="304186"/>
    <a:srgbClr val="2E3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5214" autoAdjust="0"/>
  </p:normalViewPr>
  <p:slideViewPr>
    <p:cSldViewPr snapToGrid="0">
      <p:cViewPr varScale="1">
        <p:scale>
          <a:sx n="86" d="100"/>
          <a:sy n="86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83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100"/>
        <c:axId val="185940224"/>
        <c:axId val="187105664"/>
      </c:barChart>
      <c:catAx>
        <c:axId val="185940224"/>
        <c:scaling>
          <c:orientation val="minMax"/>
        </c:scaling>
        <c:delete val="1"/>
        <c:axPos val="l"/>
        <c:numFmt formatCode="General" sourceLinked="0"/>
        <c:majorTickMark val="out"/>
        <c:minorTickMark val="none"/>
        <c:tickLblPos val="nextTo"/>
        <c:crossAx val="187105664"/>
        <c:crosses val="autoZero"/>
        <c:auto val="1"/>
        <c:lblAlgn val="ctr"/>
        <c:lblOffset val="100"/>
        <c:noMultiLvlLbl val="0"/>
      </c:catAx>
      <c:valAx>
        <c:axId val="187105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940224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effectLst/>
  </c:spPr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446D22-A509-4F8C-91FF-7D4DB6674995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31EA2-6454-48DC-9A54-45E7677A76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5470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8C722-29FD-4A35-8379-A66EF14CB12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107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4767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60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35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25CCC988-11E6-43E3-B86B-C909FFF498C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4689695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2744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4C200A-24A8-43AD-A980-E284C50657F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113634" cy="6858000"/>
          </a:xfrm>
          <a:custGeom>
            <a:avLst/>
            <a:gdLst>
              <a:gd name="connsiteX0" fmla="*/ 0 w 3658111"/>
              <a:gd name="connsiteY0" fmla="*/ 0 h 6858000"/>
              <a:gd name="connsiteX1" fmla="*/ 3658111 w 3658111"/>
              <a:gd name="connsiteY1" fmla="*/ 0 h 6858000"/>
              <a:gd name="connsiteX2" fmla="*/ 3658111 w 3658111"/>
              <a:gd name="connsiteY2" fmla="*/ 6858000 h 6858000"/>
              <a:gd name="connsiteX3" fmla="*/ 0 w 3658111"/>
              <a:gd name="connsiteY3" fmla="*/ 6858000 h 6858000"/>
              <a:gd name="connsiteX4" fmla="*/ 0 w 3658111"/>
              <a:gd name="connsiteY4" fmla="*/ 0 h 6858000"/>
              <a:gd name="connsiteX0" fmla="*/ 0 w 6113634"/>
              <a:gd name="connsiteY0" fmla="*/ 0 h 6878548"/>
              <a:gd name="connsiteX1" fmla="*/ 3658111 w 6113634"/>
              <a:gd name="connsiteY1" fmla="*/ 0 h 6878548"/>
              <a:gd name="connsiteX2" fmla="*/ 6113634 w 6113634"/>
              <a:gd name="connsiteY2" fmla="*/ 6878548 h 6878548"/>
              <a:gd name="connsiteX3" fmla="*/ 0 w 6113634"/>
              <a:gd name="connsiteY3" fmla="*/ 6858000 h 6878548"/>
              <a:gd name="connsiteX4" fmla="*/ 0 w 6113634"/>
              <a:gd name="connsiteY4" fmla="*/ 0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634" h="6878548">
                <a:moveTo>
                  <a:pt x="0" y="0"/>
                </a:moveTo>
                <a:lnTo>
                  <a:pt x="3658111" y="0"/>
                </a:lnTo>
                <a:lnTo>
                  <a:pt x="6113634" y="6878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2619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3CCC2-FD29-4FEC-BBBB-C122D82F3C1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393370"/>
            <a:ext cx="3889350" cy="3169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4622F30-85C3-4FF9-A148-AF5042CF3F8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144855" y="1393370"/>
            <a:ext cx="3902290" cy="3169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487AD8E-D8EF-4D5C-A0EA-47B7190BA0A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8302650" y="1393370"/>
            <a:ext cx="3889350" cy="316954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5FCF1D-44E7-4881-AEE6-C04E806B8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24582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 userDrawn="1"/>
        </p:nvSpPr>
        <p:spPr>
          <a:xfrm>
            <a:off x="720000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 userDrawn="1"/>
        </p:nvSpPr>
        <p:spPr>
          <a:xfrm>
            <a:off x="4368107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 userDrawn="1"/>
        </p:nvSpPr>
        <p:spPr>
          <a:xfrm>
            <a:off x="8016213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004957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44072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301171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D0968B-C293-4E0A-879B-E1D752864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3404E90-4158-403D-A53D-4AECAC893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23842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72920181-2924-4E1F-891D-E75A99509C25}"/>
              </a:ext>
            </a:extLst>
          </p:cNvPr>
          <p:cNvSpPr/>
          <p:nvPr userDrawn="1"/>
        </p:nvSpPr>
        <p:spPr>
          <a:xfrm>
            <a:off x="-1" y="0"/>
            <a:ext cx="428723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3205315" y="535021"/>
            <a:ext cx="3889913" cy="35420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7244568" y="2025072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4467228" y="4260714"/>
            <a:ext cx="2628000" cy="205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526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3EBF5BD-BDB4-4EDA-80D9-62417648E9A9}"/>
              </a:ext>
            </a:extLst>
          </p:cNvPr>
          <p:cNvSpPr/>
          <p:nvPr userDrawn="1"/>
        </p:nvSpPr>
        <p:spPr>
          <a:xfrm>
            <a:off x="0" y="6147537"/>
            <a:ext cx="12192000" cy="722424"/>
          </a:xfrm>
          <a:custGeom>
            <a:avLst/>
            <a:gdLst>
              <a:gd name="connsiteX0" fmla="*/ 9381227 w 12192000"/>
              <a:gd name="connsiteY0" fmla="*/ 0 h 722424"/>
              <a:gd name="connsiteX1" fmla="*/ 9628588 w 12192000"/>
              <a:gd name="connsiteY1" fmla="*/ 97110 h 722424"/>
              <a:gd name="connsiteX2" fmla="*/ 9664383 w 12192000"/>
              <a:gd name="connsiteY2" fmla="*/ 138229 h 722424"/>
              <a:gd name="connsiteX3" fmla="*/ 9747177 w 12192000"/>
              <a:gd name="connsiteY3" fmla="*/ 128344 h 722424"/>
              <a:gd name="connsiteX4" fmla="*/ 9967039 w 12192000"/>
              <a:gd name="connsiteY4" fmla="*/ 191996 h 722424"/>
              <a:gd name="connsiteX5" fmla="*/ 10010266 w 12192000"/>
              <a:gd name="connsiteY5" fmla="*/ 225799 h 722424"/>
              <a:gd name="connsiteX6" fmla="*/ 10023948 w 12192000"/>
              <a:gd name="connsiteY6" fmla="*/ 210081 h 722424"/>
              <a:gd name="connsiteX7" fmla="*/ 10302008 w 12192000"/>
              <a:gd name="connsiteY7" fmla="*/ 100919 h 722424"/>
              <a:gd name="connsiteX8" fmla="*/ 10664342 w 12192000"/>
              <a:gd name="connsiteY8" fmla="*/ 328549 h 722424"/>
              <a:gd name="connsiteX9" fmla="*/ 10665904 w 12192000"/>
              <a:gd name="connsiteY9" fmla="*/ 335885 h 722424"/>
              <a:gd name="connsiteX10" fmla="*/ 10694098 w 12192000"/>
              <a:gd name="connsiteY10" fmla="*/ 321381 h 722424"/>
              <a:gd name="connsiteX11" fmla="*/ 10847163 w 12192000"/>
              <a:gd name="connsiteY11" fmla="*/ 292092 h 722424"/>
              <a:gd name="connsiteX12" fmla="*/ 11067025 w 12192000"/>
              <a:gd name="connsiteY12" fmla="*/ 355744 h 722424"/>
              <a:gd name="connsiteX13" fmla="*/ 11092379 w 12192000"/>
              <a:gd name="connsiteY13" fmla="*/ 375571 h 722424"/>
              <a:gd name="connsiteX14" fmla="*/ 11145253 w 12192000"/>
              <a:gd name="connsiteY14" fmla="*/ 334223 h 722424"/>
              <a:gd name="connsiteX15" fmla="*/ 11365115 w 12192000"/>
              <a:gd name="connsiteY15" fmla="*/ 270571 h 722424"/>
              <a:gd name="connsiteX16" fmla="*/ 11727448 w 12192000"/>
              <a:gd name="connsiteY16" fmla="*/ 498202 h 722424"/>
              <a:gd name="connsiteX17" fmla="*/ 11731256 w 12192000"/>
              <a:gd name="connsiteY17" fmla="*/ 516075 h 722424"/>
              <a:gd name="connsiteX18" fmla="*/ 11787810 w 12192000"/>
              <a:gd name="connsiteY18" fmla="*/ 510671 h 722424"/>
              <a:gd name="connsiteX19" fmla="*/ 11790458 w 12192000"/>
              <a:gd name="connsiteY19" fmla="*/ 498238 h 722424"/>
              <a:gd name="connsiteX20" fmla="*/ 12000600 w 12192000"/>
              <a:gd name="connsiteY20" fmla="*/ 366220 h 722424"/>
              <a:gd name="connsiteX21" fmla="*/ 12161866 w 12192000"/>
              <a:gd name="connsiteY21" fmla="*/ 429531 h 722424"/>
              <a:gd name="connsiteX22" fmla="*/ 12192000 w 12192000"/>
              <a:gd name="connsiteY22" fmla="*/ 471892 h 722424"/>
              <a:gd name="connsiteX23" fmla="*/ 12192000 w 12192000"/>
              <a:gd name="connsiteY23" fmla="*/ 692861 h 722424"/>
              <a:gd name="connsiteX24" fmla="*/ 12170970 w 12192000"/>
              <a:gd name="connsiteY24" fmla="*/ 722424 h 722424"/>
              <a:gd name="connsiteX25" fmla="*/ 7083124 w 12192000"/>
              <a:gd name="connsiteY25" fmla="*/ 722424 h 722424"/>
              <a:gd name="connsiteX26" fmla="*/ 7064687 w 12192000"/>
              <a:gd name="connsiteY26" fmla="*/ 635873 h 722424"/>
              <a:gd name="connsiteX27" fmla="*/ 7070633 w 12192000"/>
              <a:gd name="connsiteY27" fmla="*/ 607957 h 722424"/>
              <a:gd name="connsiteX28" fmla="*/ 7048484 w 12192000"/>
              <a:gd name="connsiteY28" fmla="*/ 646633 h 722424"/>
              <a:gd name="connsiteX29" fmla="*/ 6986810 w 12192000"/>
              <a:gd name="connsiteY29" fmla="*/ 714133 h 722424"/>
              <a:gd name="connsiteX30" fmla="*/ 6974500 w 12192000"/>
              <a:gd name="connsiteY30" fmla="*/ 722424 h 722424"/>
              <a:gd name="connsiteX31" fmla="*/ 6473658 w 12192000"/>
              <a:gd name="connsiteY31" fmla="*/ 722424 h 722424"/>
              <a:gd name="connsiteX32" fmla="*/ 6452315 w 12192000"/>
              <a:gd name="connsiteY32" fmla="*/ 704044 h 722424"/>
              <a:gd name="connsiteX33" fmla="*/ 6456230 w 12192000"/>
              <a:gd name="connsiteY33" fmla="*/ 722424 h 722424"/>
              <a:gd name="connsiteX34" fmla="*/ 12828 w 12192000"/>
              <a:gd name="connsiteY34" fmla="*/ 722424 h 722424"/>
              <a:gd name="connsiteX35" fmla="*/ 0 w 12192000"/>
              <a:gd name="connsiteY35" fmla="*/ 665416 h 722424"/>
              <a:gd name="connsiteX36" fmla="*/ 415407 w 12192000"/>
              <a:gd name="connsiteY36" fmla="*/ 292713 h 722424"/>
              <a:gd name="connsiteX37" fmla="*/ 647665 w 12192000"/>
              <a:gd name="connsiteY37" fmla="*/ 356365 h 722424"/>
              <a:gd name="connsiteX38" fmla="*/ 695234 w 12192000"/>
              <a:gd name="connsiteY38" fmla="*/ 391579 h 722424"/>
              <a:gd name="connsiteX39" fmla="*/ 748462 w 12192000"/>
              <a:gd name="connsiteY39" fmla="*/ 376754 h 722424"/>
              <a:gd name="connsiteX40" fmla="*/ 832181 w 12192000"/>
              <a:gd name="connsiteY40" fmla="*/ 369182 h 722424"/>
              <a:gd name="connsiteX41" fmla="*/ 993876 w 12192000"/>
              <a:gd name="connsiteY41" fmla="*/ 398471 h 722424"/>
              <a:gd name="connsiteX42" fmla="*/ 1026724 w 12192000"/>
              <a:gd name="connsiteY42" fmla="*/ 414467 h 722424"/>
              <a:gd name="connsiteX43" fmla="*/ 1041388 w 12192000"/>
              <a:gd name="connsiteY43" fmla="*/ 390229 h 722424"/>
              <a:gd name="connsiteX44" fmla="*/ 1385850 w 12192000"/>
              <a:gd name="connsiteY44" fmla="*/ 225907 h 722424"/>
              <a:gd name="connsiteX45" fmla="*/ 1618108 w 12192000"/>
              <a:gd name="connsiteY45" fmla="*/ 289559 h 722424"/>
              <a:gd name="connsiteX46" fmla="*/ 1650849 w 12192000"/>
              <a:gd name="connsiteY46" fmla="*/ 313796 h 722424"/>
              <a:gd name="connsiteX47" fmla="*/ 1658951 w 12192000"/>
              <a:gd name="connsiteY47" fmla="*/ 304985 h 722424"/>
              <a:gd name="connsiteX48" fmla="*/ 1952689 w 12192000"/>
              <a:gd name="connsiteY48" fmla="*/ 195823 h 722424"/>
              <a:gd name="connsiteX49" fmla="*/ 2246426 w 12192000"/>
              <a:gd name="connsiteY49" fmla="*/ 304985 h 722424"/>
              <a:gd name="connsiteX50" fmla="*/ 2256145 w 12192000"/>
              <a:gd name="connsiteY50" fmla="*/ 315554 h 722424"/>
              <a:gd name="connsiteX51" fmla="*/ 2261919 w 12192000"/>
              <a:gd name="connsiteY51" fmla="*/ 306011 h 722424"/>
              <a:gd name="connsiteX52" fmla="*/ 2606381 w 12192000"/>
              <a:gd name="connsiteY52" fmla="*/ 141690 h 722424"/>
              <a:gd name="connsiteX53" fmla="*/ 2838640 w 12192000"/>
              <a:gd name="connsiteY53" fmla="*/ 205342 h 722424"/>
              <a:gd name="connsiteX54" fmla="*/ 2855722 w 12192000"/>
              <a:gd name="connsiteY54" fmla="*/ 217987 h 722424"/>
              <a:gd name="connsiteX55" fmla="*/ 2893007 w 12192000"/>
              <a:gd name="connsiteY55" fmla="*/ 199830 h 722424"/>
              <a:gd name="connsiteX56" fmla="*/ 3054703 w 12192000"/>
              <a:gd name="connsiteY56" fmla="*/ 170541 h 722424"/>
              <a:gd name="connsiteX57" fmla="*/ 3348440 w 12192000"/>
              <a:gd name="connsiteY57" fmla="*/ 279703 h 722424"/>
              <a:gd name="connsiteX58" fmla="*/ 3385274 w 12192000"/>
              <a:gd name="connsiteY58" fmla="*/ 319757 h 722424"/>
              <a:gd name="connsiteX59" fmla="*/ 3422856 w 12192000"/>
              <a:gd name="connsiteY59" fmla="*/ 288067 h 722424"/>
              <a:gd name="connsiteX60" fmla="*/ 3655114 w 12192000"/>
              <a:gd name="connsiteY60" fmla="*/ 215562 h 722424"/>
              <a:gd name="connsiteX61" fmla="*/ 3738834 w 12192000"/>
              <a:gd name="connsiteY61" fmla="*/ 224187 h 722424"/>
              <a:gd name="connsiteX62" fmla="*/ 3752633 w 12192000"/>
              <a:gd name="connsiteY62" fmla="*/ 228564 h 722424"/>
              <a:gd name="connsiteX63" fmla="*/ 3761041 w 12192000"/>
              <a:gd name="connsiteY63" fmla="*/ 219422 h 722424"/>
              <a:gd name="connsiteX64" fmla="*/ 4054775 w 12192000"/>
              <a:gd name="connsiteY64" fmla="*/ 110260 h 722424"/>
              <a:gd name="connsiteX65" fmla="*/ 4287034 w 12192000"/>
              <a:gd name="connsiteY65" fmla="*/ 173912 h 722424"/>
              <a:gd name="connsiteX66" fmla="*/ 4341837 w 12192000"/>
              <a:gd name="connsiteY66" fmla="*/ 214480 h 722424"/>
              <a:gd name="connsiteX67" fmla="*/ 4370347 w 12192000"/>
              <a:gd name="connsiteY67" fmla="*/ 193376 h 722424"/>
              <a:gd name="connsiteX68" fmla="*/ 4602604 w 12192000"/>
              <a:gd name="connsiteY68" fmla="*/ 129724 h 722424"/>
              <a:gd name="connsiteX69" fmla="*/ 4947064 w 12192000"/>
              <a:gd name="connsiteY69" fmla="*/ 294045 h 722424"/>
              <a:gd name="connsiteX70" fmla="*/ 4965679 w 12192000"/>
              <a:gd name="connsiteY70" fmla="*/ 324816 h 722424"/>
              <a:gd name="connsiteX71" fmla="*/ 4988215 w 12192000"/>
              <a:gd name="connsiteY71" fmla="*/ 318540 h 722424"/>
              <a:gd name="connsiteX72" fmla="*/ 5064043 w 12192000"/>
              <a:gd name="connsiteY72" fmla="*/ 311682 h 722424"/>
              <a:gd name="connsiteX73" fmla="*/ 5089870 w 12192000"/>
              <a:gd name="connsiteY73" fmla="*/ 283596 h 722424"/>
              <a:gd name="connsiteX74" fmla="*/ 5383609 w 12192000"/>
              <a:gd name="connsiteY74" fmla="*/ 174434 h 722424"/>
              <a:gd name="connsiteX75" fmla="*/ 5615868 w 12192000"/>
              <a:gd name="connsiteY75" fmla="*/ 238086 h 722424"/>
              <a:gd name="connsiteX76" fmla="*/ 5638857 w 12192000"/>
              <a:gd name="connsiteY76" fmla="*/ 255105 h 722424"/>
              <a:gd name="connsiteX77" fmla="*/ 5639670 w 12192000"/>
              <a:gd name="connsiteY77" fmla="*/ 251290 h 722424"/>
              <a:gd name="connsiteX78" fmla="*/ 6002002 w 12192000"/>
              <a:gd name="connsiteY78" fmla="*/ 23660 h 722424"/>
              <a:gd name="connsiteX79" fmla="*/ 6364336 w 12192000"/>
              <a:gd name="connsiteY79" fmla="*/ 251290 h 722424"/>
              <a:gd name="connsiteX80" fmla="*/ 6369684 w 12192000"/>
              <a:gd name="connsiteY80" fmla="*/ 276397 h 722424"/>
              <a:gd name="connsiteX81" fmla="*/ 6396330 w 12192000"/>
              <a:gd name="connsiteY81" fmla="*/ 229869 h 722424"/>
              <a:gd name="connsiteX82" fmla="*/ 6722407 w 12192000"/>
              <a:gd name="connsiteY82" fmla="*/ 65548 h 722424"/>
              <a:gd name="connsiteX83" fmla="*/ 7000467 w 12192000"/>
              <a:gd name="connsiteY83" fmla="*/ 174710 h 722424"/>
              <a:gd name="connsiteX84" fmla="*/ 7029242 w 12192000"/>
              <a:gd name="connsiteY84" fmla="*/ 207765 h 722424"/>
              <a:gd name="connsiteX85" fmla="*/ 7052070 w 12192000"/>
              <a:gd name="connsiteY85" fmla="*/ 167904 h 722424"/>
              <a:gd name="connsiteX86" fmla="*/ 7378148 w 12192000"/>
              <a:gd name="connsiteY86" fmla="*/ 3583 h 722424"/>
              <a:gd name="connsiteX87" fmla="*/ 7598010 w 12192000"/>
              <a:gd name="connsiteY87" fmla="*/ 67235 h 722424"/>
              <a:gd name="connsiteX88" fmla="*/ 7638413 w 12192000"/>
              <a:gd name="connsiteY88" fmla="*/ 98830 h 722424"/>
              <a:gd name="connsiteX89" fmla="*/ 7691091 w 12192000"/>
              <a:gd name="connsiteY89" fmla="*/ 93797 h 722424"/>
              <a:gd name="connsiteX90" fmla="*/ 7994531 w 12192000"/>
              <a:gd name="connsiteY90" fmla="*/ 229426 h 722424"/>
              <a:gd name="connsiteX91" fmla="*/ 8041237 w 12192000"/>
              <a:gd name="connsiteY91" fmla="*/ 302389 h 722424"/>
              <a:gd name="connsiteX92" fmla="*/ 8050122 w 12192000"/>
              <a:gd name="connsiteY92" fmla="*/ 292182 h 722424"/>
              <a:gd name="connsiteX93" fmla="*/ 8328182 w 12192000"/>
              <a:gd name="connsiteY93" fmla="*/ 183020 h 722424"/>
              <a:gd name="connsiteX94" fmla="*/ 8548044 w 12192000"/>
              <a:gd name="connsiteY94" fmla="*/ 246672 h 722424"/>
              <a:gd name="connsiteX95" fmla="*/ 8598621 w 12192000"/>
              <a:gd name="connsiteY95" fmla="*/ 286223 h 722424"/>
              <a:gd name="connsiteX96" fmla="*/ 8598647 w 12192000"/>
              <a:gd name="connsiteY96" fmla="*/ 286193 h 722424"/>
              <a:gd name="connsiteX97" fmla="*/ 8876707 w 12192000"/>
              <a:gd name="connsiteY97" fmla="*/ 177031 h 722424"/>
              <a:gd name="connsiteX98" fmla="*/ 9047191 w 12192000"/>
              <a:gd name="connsiteY98" fmla="*/ 213783 h 722424"/>
              <a:gd name="connsiteX99" fmla="*/ 9055526 w 12192000"/>
              <a:gd name="connsiteY99" fmla="*/ 218324 h 722424"/>
              <a:gd name="connsiteX100" fmla="*/ 9058897 w 12192000"/>
              <a:gd name="connsiteY100" fmla="*/ 202498 h 722424"/>
              <a:gd name="connsiteX101" fmla="*/ 9381227 w 12192000"/>
              <a:gd name="connsiteY101" fmla="*/ 0 h 722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2192000" h="722424">
                <a:moveTo>
                  <a:pt x="9381227" y="0"/>
                </a:moveTo>
                <a:cubicBezTo>
                  <a:pt x="9477828" y="0"/>
                  <a:pt x="9565283" y="37110"/>
                  <a:pt x="9628588" y="97110"/>
                </a:cubicBezTo>
                <a:lnTo>
                  <a:pt x="9664383" y="138229"/>
                </a:lnTo>
                <a:lnTo>
                  <a:pt x="9747177" y="128344"/>
                </a:lnTo>
                <a:cubicBezTo>
                  <a:pt x="9828619" y="128344"/>
                  <a:pt x="9904278" y="151809"/>
                  <a:pt x="9967039" y="191996"/>
                </a:cubicBezTo>
                <a:lnTo>
                  <a:pt x="10010266" y="225799"/>
                </a:lnTo>
                <a:lnTo>
                  <a:pt x="10023948" y="210081"/>
                </a:lnTo>
                <a:cubicBezTo>
                  <a:pt x="10095110" y="142635"/>
                  <a:pt x="10193419" y="100919"/>
                  <a:pt x="10302008" y="100919"/>
                </a:cubicBezTo>
                <a:cubicBezTo>
                  <a:pt x="10464892" y="100919"/>
                  <a:pt x="10604645" y="194780"/>
                  <a:pt x="10664342" y="328549"/>
                </a:cubicBezTo>
                <a:lnTo>
                  <a:pt x="10665904" y="335885"/>
                </a:lnTo>
                <a:lnTo>
                  <a:pt x="10694098" y="321381"/>
                </a:lnTo>
                <a:cubicBezTo>
                  <a:pt x="10741144" y="302521"/>
                  <a:pt x="10792869" y="292092"/>
                  <a:pt x="10847163" y="292092"/>
                </a:cubicBezTo>
                <a:cubicBezTo>
                  <a:pt x="10928605" y="292092"/>
                  <a:pt x="11004264" y="315557"/>
                  <a:pt x="11067025" y="355744"/>
                </a:cubicBezTo>
                <a:lnTo>
                  <a:pt x="11092379" y="375571"/>
                </a:lnTo>
                <a:lnTo>
                  <a:pt x="11145253" y="334223"/>
                </a:lnTo>
                <a:cubicBezTo>
                  <a:pt x="11208014" y="294036"/>
                  <a:pt x="11283673" y="270571"/>
                  <a:pt x="11365115" y="270571"/>
                </a:cubicBezTo>
                <a:cubicBezTo>
                  <a:pt x="11527998" y="270571"/>
                  <a:pt x="11667752" y="364432"/>
                  <a:pt x="11727448" y="498202"/>
                </a:cubicBezTo>
                <a:lnTo>
                  <a:pt x="11731256" y="516075"/>
                </a:lnTo>
                <a:lnTo>
                  <a:pt x="11787810" y="510671"/>
                </a:lnTo>
                <a:lnTo>
                  <a:pt x="11790458" y="498238"/>
                </a:lnTo>
                <a:cubicBezTo>
                  <a:pt x="11825080" y="420657"/>
                  <a:pt x="11906133" y="366220"/>
                  <a:pt x="12000600" y="366220"/>
                </a:cubicBezTo>
                <a:cubicBezTo>
                  <a:pt x="12063578" y="366220"/>
                  <a:pt x="12120594" y="390414"/>
                  <a:pt x="12161866" y="429531"/>
                </a:cubicBezTo>
                <a:lnTo>
                  <a:pt x="12192000" y="471892"/>
                </a:lnTo>
                <a:lnTo>
                  <a:pt x="12192000" y="692861"/>
                </a:lnTo>
                <a:lnTo>
                  <a:pt x="12170970" y="722424"/>
                </a:lnTo>
                <a:lnTo>
                  <a:pt x="7083124" y="722424"/>
                </a:lnTo>
                <a:lnTo>
                  <a:pt x="7064687" y="635873"/>
                </a:lnTo>
                <a:lnTo>
                  <a:pt x="7070633" y="607957"/>
                </a:lnTo>
                <a:lnTo>
                  <a:pt x="7048484" y="646633"/>
                </a:lnTo>
                <a:cubicBezTo>
                  <a:pt x="7030818" y="671418"/>
                  <a:pt x="7010088" y="694081"/>
                  <a:pt x="6986810" y="714133"/>
                </a:cubicBezTo>
                <a:lnTo>
                  <a:pt x="6974500" y="722424"/>
                </a:lnTo>
                <a:lnTo>
                  <a:pt x="6473658" y="722424"/>
                </a:lnTo>
                <a:lnTo>
                  <a:pt x="6452315" y="704044"/>
                </a:lnTo>
                <a:lnTo>
                  <a:pt x="6456230" y="722424"/>
                </a:lnTo>
                <a:lnTo>
                  <a:pt x="12828" y="722424"/>
                </a:lnTo>
                <a:lnTo>
                  <a:pt x="0" y="665416"/>
                </a:lnTo>
                <a:cubicBezTo>
                  <a:pt x="0" y="459578"/>
                  <a:pt x="185984" y="292713"/>
                  <a:pt x="415407" y="292713"/>
                </a:cubicBezTo>
                <a:cubicBezTo>
                  <a:pt x="501441" y="292713"/>
                  <a:pt x="581366" y="316178"/>
                  <a:pt x="647665" y="356365"/>
                </a:cubicBezTo>
                <a:lnTo>
                  <a:pt x="695234" y="391579"/>
                </a:lnTo>
                <a:lnTo>
                  <a:pt x="748462" y="376754"/>
                </a:lnTo>
                <a:cubicBezTo>
                  <a:pt x="775504" y="371790"/>
                  <a:pt x="803503" y="369182"/>
                  <a:pt x="832181" y="369182"/>
                </a:cubicBezTo>
                <a:cubicBezTo>
                  <a:pt x="889537" y="369182"/>
                  <a:pt x="944178" y="379611"/>
                  <a:pt x="993876" y="398471"/>
                </a:cubicBezTo>
                <a:lnTo>
                  <a:pt x="1026724" y="414467"/>
                </a:lnTo>
                <a:lnTo>
                  <a:pt x="1041388" y="390229"/>
                </a:lnTo>
                <a:cubicBezTo>
                  <a:pt x="1116039" y="291088"/>
                  <a:pt x="1242460" y="225907"/>
                  <a:pt x="1385850" y="225907"/>
                </a:cubicBezTo>
                <a:cubicBezTo>
                  <a:pt x="1471883" y="225907"/>
                  <a:pt x="1551808" y="249372"/>
                  <a:pt x="1618108" y="289559"/>
                </a:cubicBezTo>
                <a:lnTo>
                  <a:pt x="1650849" y="313796"/>
                </a:lnTo>
                <a:lnTo>
                  <a:pt x="1658951" y="304985"/>
                </a:lnTo>
                <a:cubicBezTo>
                  <a:pt x="1734125" y="237539"/>
                  <a:pt x="1837977" y="195823"/>
                  <a:pt x="1952689" y="195823"/>
                </a:cubicBezTo>
                <a:cubicBezTo>
                  <a:pt x="2067400" y="195823"/>
                  <a:pt x="2171252" y="237539"/>
                  <a:pt x="2246426" y="304985"/>
                </a:cubicBezTo>
                <a:lnTo>
                  <a:pt x="2256145" y="315554"/>
                </a:lnTo>
                <a:lnTo>
                  <a:pt x="2261919" y="306011"/>
                </a:lnTo>
                <a:cubicBezTo>
                  <a:pt x="2336571" y="206871"/>
                  <a:pt x="2462992" y="141690"/>
                  <a:pt x="2606381" y="141690"/>
                </a:cubicBezTo>
                <a:cubicBezTo>
                  <a:pt x="2692416" y="141690"/>
                  <a:pt x="2772341" y="165155"/>
                  <a:pt x="2838640" y="205342"/>
                </a:cubicBezTo>
                <a:lnTo>
                  <a:pt x="2855722" y="217987"/>
                </a:lnTo>
                <a:lnTo>
                  <a:pt x="2893007" y="199830"/>
                </a:lnTo>
                <a:cubicBezTo>
                  <a:pt x="2942707" y="180970"/>
                  <a:pt x="2997347" y="170541"/>
                  <a:pt x="3054703" y="170541"/>
                </a:cubicBezTo>
                <a:cubicBezTo>
                  <a:pt x="3169414" y="170541"/>
                  <a:pt x="3273266" y="212257"/>
                  <a:pt x="3348440" y="279703"/>
                </a:cubicBezTo>
                <a:lnTo>
                  <a:pt x="3385274" y="319757"/>
                </a:lnTo>
                <a:lnTo>
                  <a:pt x="3422856" y="288067"/>
                </a:lnTo>
                <a:cubicBezTo>
                  <a:pt x="3489156" y="242291"/>
                  <a:pt x="3569081" y="215562"/>
                  <a:pt x="3655114" y="215562"/>
                </a:cubicBezTo>
                <a:cubicBezTo>
                  <a:pt x="3683792" y="215562"/>
                  <a:pt x="3711792" y="218532"/>
                  <a:pt x="3738834" y="224187"/>
                </a:cubicBezTo>
                <a:lnTo>
                  <a:pt x="3752633" y="228564"/>
                </a:lnTo>
                <a:lnTo>
                  <a:pt x="3761041" y="219422"/>
                </a:lnTo>
                <a:cubicBezTo>
                  <a:pt x="3836213" y="151976"/>
                  <a:pt x="3940064" y="110260"/>
                  <a:pt x="4054775" y="110260"/>
                </a:cubicBezTo>
                <a:cubicBezTo>
                  <a:pt x="4140810" y="110260"/>
                  <a:pt x="4220734" y="133725"/>
                  <a:pt x="4287034" y="173912"/>
                </a:cubicBezTo>
                <a:lnTo>
                  <a:pt x="4341837" y="214480"/>
                </a:lnTo>
                <a:lnTo>
                  <a:pt x="4370347" y="193376"/>
                </a:lnTo>
                <a:cubicBezTo>
                  <a:pt x="4436643" y="153189"/>
                  <a:pt x="4516570" y="129724"/>
                  <a:pt x="4602604" y="129724"/>
                </a:cubicBezTo>
                <a:cubicBezTo>
                  <a:pt x="4745992" y="129724"/>
                  <a:pt x="4872413" y="194905"/>
                  <a:pt x="4947064" y="294045"/>
                </a:cubicBezTo>
                <a:lnTo>
                  <a:pt x="4965679" y="324816"/>
                </a:lnTo>
                <a:lnTo>
                  <a:pt x="4988215" y="318540"/>
                </a:lnTo>
                <a:lnTo>
                  <a:pt x="5064043" y="311682"/>
                </a:lnTo>
                <a:lnTo>
                  <a:pt x="5089870" y="283596"/>
                </a:lnTo>
                <a:cubicBezTo>
                  <a:pt x="5165045" y="216150"/>
                  <a:pt x="5268897" y="174434"/>
                  <a:pt x="5383609" y="174434"/>
                </a:cubicBezTo>
                <a:cubicBezTo>
                  <a:pt x="5469643" y="174434"/>
                  <a:pt x="5549567" y="197899"/>
                  <a:pt x="5615868" y="238086"/>
                </a:cubicBezTo>
                <a:lnTo>
                  <a:pt x="5638857" y="255105"/>
                </a:lnTo>
                <a:lnTo>
                  <a:pt x="5639670" y="251290"/>
                </a:lnTo>
                <a:cubicBezTo>
                  <a:pt x="5699366" y="117521"/>
                  <a:pt x="5839120" y="23660"/>
                  <a:pt x="6002002" y="23660"/>
                </a:cubicBezTo>
                <a:cubicBezTo>
                  <a:pt x="6164885" y="23660"/>
                  <a:pt x="6304640" y="117521"/>
                  <a:pt x="6364336" y="251290"/>
                </a:cubicBezTo>
                <a:lnTo>
                  <a:pt x="6369684" y="276397"/>
                </a:lnTo>
                <a:lnTo>
                  <a:pt x="6396330" y="229869"/>
                </a:lnTo>
                <a:cubicBezTo>
                  <a:pt x="6466997" y="130729"/>
                  <a:pt x="6586671" y="65548"/>
                  <a:pt x="6722407" y="65548"/>
                </a:cubicBezTo>
                <a:cubicBezTo>
                  <a:pt x="6830996" y="65548"/>
                  <a:pt x="6929305" y="107264"/>
                  <a:pt x="7000467" y="174710"/>
                </a:cubicBezTo>
                <a:lnTo>
                  <a:pt x="7029242" y="207765"/>
                </a:lnTo>
                <a:lnTo>
                  <a:pt x="7052070" y="167904"/>
                </a:lnTo>
                <a:cubicBezTo>
                  <a:pt x="7122738" y="68764"/>
                  <a:pt x="7242412" y="3583"/>
                  <a:pt x="7378148" y="3583"/>
                </a:cubicBezTo>
                <a:cubicBezTo>
                  <a:pt x="7459590" y="3583"/>
                  <a:pt x="7535249" y="27048"/>
                  <a:pt x="7598010" y="67235"/>
                </a:cubicBezTo>
                <a:lnTo>
                  <a:pt x="7638413" y="98830"/>
                </a:lnTo>
                <a:lnTo>
                  <a:pt x="7691091" y="93797"/>
                </a:lnTo>
                <a:cubicBezTo>
                  <a:pt x="7813253" y="93797"/>
                  <a:pt x="7922405" y="146594"/>
                  <a:pt x="7994531" y="229426"/>
                </a:cubicBezTo>
                <a:lnTo>
                  <a:pt x="8041237" y="302389"/>
                </a:lnTo>
                <a:lnTo>
                  <a:pt x="8050122" y="292182"/>
                </a:lnTo>
                <a:cubicBezTo>
                  <a:pt x="8121284" y="224736"/>
                  <a:pt x="8219593" y="183020"/>
                  <a:pt x="8328182" y="183020"/>
                </a:cubicBezTo>
                <a:cubicBezTo>
                  <a:pt x="8409624" y="183020"/>
                  <a:pt x="8485283" y="206485"/>
                  <a:pt x="8548044" y="246672"/>
                </a:cubicBezTo>
                <a:lnTo>
                  <a:pt x="8598621" y="286223"/>
                </a:lnTo>
                <a:lnTo>
                  <a:pt x="8598647" y="286193"/>
                </a:lnTo>
                <a:cubicBezTo>
                  <a:pt x="8669809" y="218747"/>
                  <a:pt x="8768118" y="177031"/>
                  <a:pt x="8876707" y="177031"/>
                </a:cubicBezTo>
                <a:cubicBezTo>
                  <a:pt x="8937788" y="177031"/>
                  <a:pt x="8995617" y="190230"/>
                  <a:pt x="9047191" y="213783"/>
                </a:cubicBezTo>
                <a:lnTo>
                  <a:pt x="9055526" y="218324"/>
                </a:lnTo>
                <a:lnTo>
                  <a:pt x="9058897" y="202498"/>
                </a:lnTo>
                <a:cubicBezTo>
                  <a:pt x="9112002" y="83498"/>
                  <a:pt x="9236326" y="0"/>
                  <a:pt x="9381227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15D09CC-EA41-4CE9-B520-4B37AF49794B}"/>
              </a:ext>
            </a:extLst>
          </p:cNvPr>
          <p:cNvSpPr/>
          <p:nvPr userDrawn="1"/>
        </p:nvSpPr>
        <p:spPr>
          <a:xfrm flipH="1">
            <a:off x="0" y="6381796"/>
            <a:ext cx="12192000" cy="488165"/>
          </a:xfrm>
          <a:custGeom>
            <a:avLst/>
            <a:gdLst>
              <a:gd name="connsiteX0" fmla="*/ 2697788 w 12192000"/>
              <a:gd name="connsiteY0" fmla="*/ 0 h 488165"/>
              <a:gd name="connsiteX1" fmla="*/ 2412743 w 12192000"/>
              <a:gd name="connsiteY1" fmla="*/ 188940 h 488165"/>
              <a:gd name="connsiteX2" fmla="*/ 2410667 w 12192000"/>
              <a:gd name="connsiteY2" fmla="*/ 199221 h 488165"/>
              <a:gd name="connsiteX3" fmla="*/ 2404214 w 12192000"/>
              <a:gd name="connsiteY3" fmla="*/ 193897 h 488165"/>
              <a:gd name="connsiteX4" fmla="*/ 2231250 w 12192000"/>
              <a:gd name="connsiteY4" fmla="*/ 141064 h 488165"/>
              <a:gd name="connsiteX5" fmla="*/ 2110835 w 12192000"/>
              <a:gd name="connsiteY5" fmla="*/ 165374 h 488165"/>
              <a:gd name="connsiteX6" fmla="*/ 2096679 w 12192000"/>
              <a:gd name="connsiteY6" fmla="*/ 173058 h 488165"/>
              <a:gd name="connsiteX7" fmla="*/ 2063894 w 12192000"/>
              <a:gd name="connsiteY7" fmla="*/ 133322 h 488165"/>
              <a:gd name="connsiteX8" fmla="*/ 1845146 w 12192000"/>
              <a:gd name="connsiteY8" fmla="*/ 42714 h 488165"/>
              <a:gd name="connsiteX9" fmla="*/ 1588623 w 12192000"/>
              <a:gd name="connsiteY9" fmla="*/ 179105 h 488165"/>
              <a:gd name="connsiteX10" fmla="*/ 1579781 w 12192000"/>
              <a:gd name="connsiteY10" fmla="*/ 195395 h 488165"/>
              <a:gd name="connsiteX11" fmla="*/ 1519900 w 12192000"/>
              <a:gd name="connsiteY11" fmla="*/ 201432 h 488165"/>
              <a:gd name="connsiteX12" fmla="*/ 1343532 w 12192000"/>
              <a:gd name="connsiteY12" fmla="*/ 307723 h 488165"/>
              <a:gd name="connsiteX13" fmla="*/ 1341283 w 12192000"/>
              <a:gd name="connsiteY13" fmla="*/ 311643 h 488165"/>
              <a:gd name="connsiteX14" fmla="*/ 1311629 w 12192000"/>
              <a:gd name="connsiteY14" fmla="*/ 295547 h 488165"/>
              <a:gd name="connsiteX15" fmla="*/ 1191214 w 12192000"/>
              <a:gd name="connsiteY15" fmla="*/ 271237 h 488165"/>
              <a:gd name="connsiteX16" fmla="*/ 1043756 w 12192000"/>
              <a:gd name="connsiteY16" fmla="*/ 308574 h 488165"/>
              <a:gd name="connsiteX17" fmla="*/ 1010986 w 12192000"/>
              <a:gd name="connsiteY17" fmla="*/ 331863 h 488165"/>
              <a:gd name="connsiteX18" fmla="*/ 966813 w 12192000"/>
              <a:gd name="connsiteY18" fmla="*/ 336316 h 488165"/>
              <a:gd name="connsiteX19" fmla="*/ 899053 w 12192000"/>
              <a:gd name="connsiteY19" fmla="*/ 357350 h 488165"/>
              <a:gd name="connsiteX20" fmla="*/ 870729 w 12192000"/>
              <a:gd name="connsiteY20" fmla="*/ 372723 h 488165"/>
              <a:gd name="connsiteX21" fmla="*/ 864057 w 12192000"/>
              <a:gd name="connsiteY21" fmla="*/ 367218 h 488165"/>
              <a:gd name="connsiteX22" fmla="*/ 691093 w 12192000"/>
              <a:gd name="connsiteY22" fmla="*/ 314385 h 488165"/>
              <a:gd name="connsiteX23" fmla="*/ 472345 w 12192000"/>
              <a:gd name="connsiteY23" fmla="*/ 404993 h 488165"/>
              <a:gd name="connsiteX24" fmla="*/ 459601 w 12192000"/>
              <a:gd name="connsiteY24" fmla="*/ 420439 h 488165"/>
              <a:gd name="connsiteX25" fmla="*/ 426235 w 12192000"/>
              <a:gd name="connsiteY25" fmla="*/ 402329 h 488165"/>
              <a:gd name="connsiteX26" fmla="*/ 274451 w 12192000"/>
              <a:gd name="connsiteY26" fmla="*/ 371685 h 488165"/>
              <a:gd name="connsiteX27" fmla="*/ 56429 w 12192000"/>
              <a:gd name="connsiteY27" fmla="*/ 438282 h 488165"/>
              <a:gd name="connsiteX28" fmla="*/ 0 w 12192000"/>
              <a:gd name="connsiteY28" fmla="*/ 484839 h 488165"/>
              <a:gd name="connsiteX29" fmla="*/ 0 w 12192000"/>
              <a:gd name="connsiteY29" fmla="*/ 488165 h 488165"/>
              <a:gd name="connsiteX30" fmla="*/ 12192000 w 12192000"/>
              <a:gd name="connsiteY30" fmla="*/ 488165 h 488165"/>
              <a:gd name="connsiteX31" fmla="*/ 12192000 w 12192000"/>
              <a:gd name="connsiteY31" fmla="*/ 417342 h 488165"/>
              <a:gd name="connsiteX32" fmla="*/ 12183125 w 12192000"/>
              <a:gd name="connsiteY32" fmla="*/ 411358 h 488165"/>
              <a:gd name="connsiteX33" fmla="*/ 12103862 w 12192000"/>
              <a:gd name="connsiteY33" fmla="*/ 395355 h 488165"/>
              <a:gd name="connsiteX34" fmla="*/ 12062823 w 12192000"/>
              <a:gd name="connsiteY34" fmla="*/ 399492 h 488165"/>
              <a:gd name="connsiteX35" fmla="*/ 12032697 w 12192000"/>
              <a:gd name="connsiteY35" fmla="*/ 408844 h 488165"/>
              <a:gd name="connsiteX36" fmla="*/ 12031247 w 12192000"/>
              <a:gd name="connsiteY36" fmla="*/ 401661 h 488165"/>
              <a:gd name="connsiteX37" fmla="*/ 11804447 w 12192000"/>
              <a:gd name="connsiteY37" fmla="*/ 251328 h 488165"/>
              <a:gd name="connsiteX38" fmla="*/ 11666826 w 12192000"/>
              <a:gd name="connsiteY38" fmla="*/ 293365 h 488165"/>
              <a:gd name="connsiteX39" fmla="*/ 11633620 w 12192000"/>
              <a:gd name="connsiteY39" fmla="*/ 320763 h 488165"/>
              <a:gd name="connsiteX40" fmla="*/ 11628501 w 12192000"/>
              <a:gd name="connsiteY40" fmla="*/ 316540 h 488165"/>
              <a:gd name="connsiteX41" fmla="*/ 11439637 w 12192000"/>
              <a:gd name="connsiteY41" fmla="*/ 258850 h 488165"/>
              <a:gd name="connsiteX42" fmla="*/ 11159532 w 12192000"/>
              <a:gd name="connsiteY42" fmla="*/ 407780 h 488165"/>
              <a:gd name="connsiteX43" fmla="*/ 11133249 w 12192000"/>
              <a:gd name="connsiteY43" fmla="*/ 456201 h 488165"/>
              <a:gd name="connsiteX44" fmla="*/ 11130393 w 12192000"/>
              <a:gd name="connsiteY44" fmla="*/ 457575 h 488165"/>
              <a:gd name="connsiteX45" fmla="*/ 11121802 w 12192000"/>
              <a:gd name="connsiteY45" fmla="*/ 464662 h 488165"/>
              <a:gd name="connsiteX46" fmla="*/ 11105739 w 12192000"/>
              <a:gd name="connsiteY46" fmla="*/ 385098 h 488165"/>
              <a:gd name="connsiteX47" fmla="*/ 10878939 w 12192000"/>
              <a:gd name="connsiteY47" fmla="*/ 234765 h 488165"/>
              <a:gd name="connsiteX48" fmla="*/ 10652139 w 12192000"/>
              <a:gd name="connsiteY48" fmla="*/ 385098 h 488165"/>
              <a:gd name="connsiteX49" fmla="*/ 10640286 w 12192000"/>
              <a:gd name="connsiteY49" fmla="*/ 443809 h 488165"/>
              <a:gd name="connsiteX50" fmla="*/ 10632922 w 12192000"/>
              <a:gd name="connsiteY50" fmla="*/ 439812 h 488165"/>
              <a:gd name="connsiteX51" fmla="*/ 10586719 w 12192000"/>
              <a:gd name="connsiteY51" fmla="*/ 425470 h 488165"/>
              <a:gd name="connsiteX52" fmla="*/ 10578669 w 12192000"/>
              <a:gd name="connsiteY52" fmla="*/ 424659 h 488165"/>
              <a:gd name="connsiteX53" fmla="*/ 10540357 w 12192000"/>
              <a:gd name="connsiteY53" fmla="*/ 367834 h 488165"/>
              <a:gd name="connsiteX54" fmla="*/ 10366307 w 12192000"/>
              <a:gd name="connsiteY54" fmla="*/ 295740 h 488165"/>
              <a:gd name="connsiteX55" fmla="*/ 10270498 w 12192000"/>
              <a:gd name="connsiteY55" fmla="*/ 315083 h 488165"/>
              <a:gd name="connsiteX56" fmla="*/ 10267631 w 12192000"/>
              <a:gd name="connsiteY56" fmla="*/ 316639 h 488165"/>
              <a:gd name="connsiteX57" fmla="*/ 10264594 w 12192000"/>
              <a:gd name="connsiteY57" fmla="*/ 301594 h 488165"/>
              <a:gd name="connsiteX58" fmla="*/ 10037792 w 12192000"/>
              <a:gd name="connsiteY58" fmla="*/ 151262 h 488165"/>
              <a:gd name="connsiteX59" fmla="*/ 9941983 w 12192000"/>
              <a:gd name="connsiteY59" fmla="*/ 170605 h 488165"/>
              <a:gd name="connsiteX60" fmla="*/ 9932834 w 12192000"/>
              <a:gd name="connsiteY60" fmla="*/ 175570 h 488165"/>
              <a:gd name="connsiteX61" fmla="*/ 9891633 w 12192000"/>
              <a:gd name="connsiteY61" fmla="*/ 171417 h 488165"/>
              <a:gd name="connsiteX62" fmla="*/ 9578239 w 12192000"/>
              <a:gd name="connsiteY62" fmla="*/ 379147 h 488165"/>
              <a:gd name="connsiteX63" fmla="*/ 9571593 w 12192000"/>
              <a:gd name="connsiteY63" fmla="*/ 412069 h 488165"/>
              <a:gd name="connsiteX64" fmla="*/ 9537676 w 12192000"/>
              <a:gd name="connsiteY64" fmla="*/ 393659 h 488165"/>
              <a:gd name="connsiteX65" fmla="*/ 9438057 w 12192000"/>
              <a:gd name="connsiteY65" fmla="*/ 373547 h 488165"/>
              <a:gd name="connsiteX66" fmla="*/ 9386478 w 12192000"/>
              <a:gd name="connsiteY66" fmla="*/ 378747 h 488165"/>
              <a:gd name="connsiteX67" fmla="*/ 9384764 w 12192000"/>
              <a:gd name="connsiteY67" fmla="*/ 379279 h 488165"/>
              <a:gd name="connsiteX68" fmla="*/ 9356370 w 12192000"/>
              <a:gd name="connsiteY68" fmla="*/ 326966 h 488165"/>
              <a:gd name="connsiteX69" fmla="*/ 9099846 w 12192000"/>
              <a:gd name="connsiteY69" fmla="*/ 190574 h 488165"/>
              <a:gd name="connsiteX70" fmla="*/ 8843324 w 12192000"/>
              <a:gd name="connsiteY70" fmla="*/ 326966 h 488165"/>
              <a:gd name="connsiteX71" fmla="*/ 8837922 w 12192000"/>
              <a:gd name="connsiteY71" fmla="*/ 336919 h 488165"/>
              <a:gd name="connsiteX72" fmla="*/ 8777269 w 12192000"/>
              <a:gd name="connsiteY72" fmla="*/ 286876 h 488165"/>
              <a:gd name="connsiteX73" fmla="*/ 8539902 w 12192000"/>
              <a:gd name="connsiteY73" fmla="*/ 214371 h 488165"/>
              <a:gd name="connsiteX74" fmla="*/ 8302533 w 12192000"/>
              <a:gd name="connsiteY74" fmla="*/ 286876 h 488165"/>
              <a:gd name="connsiteX75" fmla="*/ 8264230 w 12192000"/>
              <a:gd name="connsiteY75" fmla="*/ 318480 h 488165"/>
              <a:gd name="connsiteX76" fmla="*/ 8252614 w 12192000"/>
              <a:gd name="connsiteY76" fmla="*/ 324064 h 488165"/>
              <a:gd name="connsiteX77" fmla="*/ 8234834 w 12192000"/>
              <a:gd name="connsiteY77" fmla="*/ 338734 h 488165"/>
              <a:gd name="connsiteX78" fmla="*/ 8208461 w 12192000"/>
              <a:gd name="connsiteY78" fmla="*/ 290142 h 488165"/>
              <a:gd name="connsiteX79" fmla="*/ 7951941 w 12192000"/>
              <a:gd name="connsiteY79" fmla="*/ 153751 h 488165"/>
              <a:gd name="connsiteX80" fmla="*/ 7713227 w 12192000"/>
              <a:gd name="connsiteY80" fmla="*/ 266327 h 488165"/>
              <a:gd name="connsiteX81" fmla="*/ 7675799 w 12192000"/>
              <a:gd name="connsiteY81" fmla="*/ 328018 h 488165"/>
              <a:gd name="connsiteX82" fmla="*/ 7649999 w 12192000"/>
              <a:gd name="connsiteY82" fmla="*/ 314014 h 488165"/>
              <a:gd name="connsiteX83" fmla="*/ 7641007 w 12192000"/>
              <a:gd name="connsiteY83" fmla="*/ 269483 h 488165"/>
              <a:gd name="connsiteX84" fmla="*/ 7355962 w 12192000"/>
              <a:gd name="connsiteY84" fmla="*/ 80543 h 488165"/>
              <a:gd name="connsiteX85" fmla="*/ 7137215 w 12192000"/>
              <a:gd name="connsiteY85" fmla="*/ 171151 h 488165"/>
              <a:gd name="connsiteX86" fmla="*/ 7117143 w 12192000"/>
              <a:gd name="connsiteY86" fmla="*/ 195477 h 488165"/>
              <a:gd name="connsiteX87" fmla="*/ 7088841 w 12192000"/>
              <a:gd name="connsiteY87" fmla="*/ 161174 h 488165"/>
              <a:gd name="connsiteX88" fmla="*/ 6870093 w 12192000"/>
              <a:gd name="connsiteY88" fmla="*/ 70566 h 488165"/>
              <a:gd name="connsiteX89" fmla="*/ 6697129 w 12192000"/>
              <a:gd name="connsiteY89" fmla="*/ 123399 h 488165"/>
              <a:gd name="connsiteX90" fmla="*/ 6684995 w 12192000"/>
              <a:gd name="connsiteY90" fmla="*/ 133411 h 488165"/>
              <a:gd name="connsiteX91" fmla="*/ 6644023 w 12192000"/>
              <a:gd name="connsiteY91" fmla="*/ 120692 h 488165"/>
              <a:gd name="connsiteX92" fmla="*/ 6557873 w 12192000"/>
              <a:gd name="connsiteY92" fmla="*/ 112008 h 488165"/>
              <a:gd name="connsiteX93" fmla="*/ 6354116 w 12192000"/>
              <a:gd name="connsiteY93" fmla="*/ 163601 h 488165"/>
              <a:gd name="connsiteX94" fmla="*/ 6273160 w 12192000"/>
              <a:gd name="connsiteY94" fmla="*/ 221132 h 488165"/>
              <a:gd name="connsiteX95" fmla="*/ 6272783 w 12192000"/>
              <a:gd name="connsiteY95" fmla="*/ 221015 h 488165"/>
              <a:gd name="connsiteX96" fmla="*/ 6210437 w 12192000"/>
              <a:gd name="connsiteY96" fmla="*/ 214730 h 488165"/>
              <a:gd name="connsiteX97" fmla="*/ 6162864 w 12192000"/>
              <a:gd name="connsiteY97" fmla="*/ 219525 h 488165"/>
              <a:gd name="connsiteX98" fmla="*/ 6161180 w 12192000"/>
              <a:gd name="connsiteY98" fmla="*/ 211185 h 488165"/>
              <a:gd name="connsiteX99" fmla="*/ 5876135 w 12192000"/>
              <a:gd name="connsiteY99" fmla="*/ 22245 h 488165"/>
              <a:gd name="connsiteX100" fmla="*/ 5591090 w 12192000"/>
              <a:gd name="connsiteY100" fmla="*/ 211185 h 488165"/>
              <a:gd name="connsiteX101" fmla="*/ 5577004 w 12192000"/>
              <a:gd name="connsiteY101" fmla="*/ 280957 h 488165"/>
              <a:gd name="connsiteX102" fmla="*/ 5576535 w 12192000"/>
              <a:gd name="connsiteY102" fmla="*/ 280094 h 488165"/>
              <a:gd name="connsiteX103" fmla="*/ 5320012 w 12192000"/>
              <a:gd name="connsiteY103" fmla="*/ 143703 h 488165"/>
              <a:gd name="connsiteX104" fmla="*/ 5199597 w 12192000"/>
              <a:gd name="connsiteY104" fmla="*/ 168013 h 488165"/>
              <a:gd name="connsiteX105" fmla="*/ 5171310 w 12192000"/>
              <a:gd name="connsiteY105" fmla="*/ 183367 h 488165"/>
              <a:gd name="connsiteX106" fmla="*/ 5170430 w 12192000"/>
              <a:gd name="connsiteY106" fmla="*/ 181745 h 488165"/>
              <a:gd name="connsiteX107" fmla="*/ 4913907 w 12192000"/>
              <a:gd name="connsiteY107" fmla="*/ 45354 h 488165"/>
              <a:gd name="connsiteX108" fmla="*/ 4675193 w 12192000"/>
              <a:gd name="connsiteY108" fmla="*/ 157930 h 488165"/>
              <a:gd name="connsiteX109" fmla="*/ 4646008 w 12192000"/>
              <a:gd name="connsiteY109" fmla="*/ 206033 h 488165"/>
              <a:gd name="connsiteX110" fmla="*/ 4619097 w 12192000"/>
              <a:gd name="connsiteY110" fmla="*/ 173417 h 488165"/>
              <a:gd name="connsiteX111" fmla="*/ 4400349 w 12192000"/>
              <a:gd name="connsiteY111" fmla="*/ 82809 h 488165"/>
              <a:gd name="connsiteX112" fmla="*/ 4143826 w 12192000"/>
              <a:gd name="connsiteY112" fmla="*/ 219200 h 488165"/>
              <a:gd name="connsiteX113" fmla="*/ 4136836 w 12192000"/>
              <a:gd name="connsiteY113" fmla="*/ 232080 h 488165"/>
              <a:gd name="connsiteX114" fmla="*/ 4117121 w 12192000"/>
              <a:gd name="connsiteY114" fmla="*/ 221379 h 488165"/>
              <a:gd name="connsiteX115" fmla="*/ 3976611 w 12192000"/>
              <a:gd name="connsiteY115" fmla="*/ 193012 h 488165"/>
              <a:gd name="connsiteX116" fmla="*/ 3721359 w 12192000"/>
              <a:gd name="connsiteY116" fmla="*/ 298740 h 488165"/>
              <a:gd name="connsiteX117" fmla="*/ 3705197 w 12192000"/>
              <a:gd name="connsiteY117" fmla="*/ 318329 h 488165"/>
              <a:gd name="connsiteX118" fmla="*/ 3683571 w 12192000"/>
              <a:gd name="connsiteY118" fmla="*/ 292119 h 488165"/>
              <a:gd name="connsiteX119" fmla="*/ 3425576 w 12192000"/>
              <a:gd name="connsiteY119" fmla="*/ 185254 h 488165"/>
              <a:gd name="connsiteX120" fmla="*/ 3167581 w 12192000"/>
              <a:gd name="connsiteY120" fmla="*/ 292119 h 488165"/>
              <a:gd name="connsiteX121" fmla="*/ 3135507 w 12192000"/>
              <a:gd name="connsiteY121" fmla="*/ 330993 h 488165"/>
              <a:gd name="connsiteX122" fmla="*/ 3106582 w 12192000"/>
              <a:gd name="connsiteY122" fmla="*/ 322014 h 488165"/>
              <a:gd name="connsiteX123" fmla="*/ 3044236 w 12192000"/>
              <a:gd name="connsiteY123" fmla="*/ 315729 h 488165"/>
              <a:gd name="connsiteX124" fmla="*/ 3005060 w 12192000"/>
              <a:gd name="connsiteY124" fmla="*/ 319679 h 488165"/>
              <a:gd name="connsiteX125" fmla="*/ 3007144 w 12192000"/>
              <a:gd name="connsiteY125" fmla="*/ 309355 h 488165"/>
              <a:gd name="connsiteX126" fmla="*/ 2697788 w 12192000"/>
              <a:gd name="connsiteY126" fmla="*/ 0 h 48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2192000" h="488165">
                <a:moveTo>
                  <a:pt x="2697788" y="0"/>
                </a:moveTo>
                <a:cubicBezTo>
                  <a:pt x="2569648" y="0"/>
                  <a:pt x="2459705" y="77908"/>
                  <a:pt x="2412743" y="188940"/>
                </a:cubicBezTo>
                <a:lnTo>
                  <a:pt x="2410667" y="199221"/>
                </a:lnTo>
                <a:lnTo>
                  <a:pt x="2404214" y="193897"/>
                </a:lnTo>
                <a:cubicBezTo>
                  <a:pt x="2354841" y="160541"/>
                  <a:pt x="2295320" y="141064"/>
                  <a:pt x="2231250" y="141064"/>
                </a:cubicBezTo>
                <a:cubicBezTo>
                  <a:pt x="2188537" y="141064"/>
                  <a:pt x="2147845" y="149720"/>
                  <a:pt x="2110835" y="165374"/>
                </a:cubicBezTo>
                <a:lnTo>
                  <a:pt x="2096679" y="173058"/>
                </a:lnTo>
                <a:lnTo>
                  <a:pt x="2063894" y="133322"/>
                </a:lnTo>
                <a:cubicBezTo>
                  <a:pt x="2007912" y="77340"/>
                  <a:pt x="1930572" y="42714"/>
                  <a:pt x="1845146" y="42714"/>
                </a:cubicBezTo>
                <a:cubicBezTo>
                  <a:pt x="1738363" y="42714"/>
                  <a:pt x="1644216" y="96816"/>
                  <a:pt x="1588623" y="179105"/>
                </a:cubicBezTo>
                <a:lnTo>
                  <a:pt x="1579781" y="195395"/>
                </a:lnTo>
                <a:lnTo>
                  <a:pt x="1519900" y="201432"/>
                </a:lnTo>
                <a:cubicBezTo>
                  <a:pt x="1449416" y="215855"/>
                  <a:pt x="1387663" y="254248"/>
                  <a:pt x="1343532" y="307723"/>
                </a:cubicBezTo>
                <a:lnTo>
                  <a:pt x="1341283" y="311643"/>
                </a:lnTo>
                <a:lnTo>
                  <a:pt x="1311629" y="295547"/>
                </a:lnTo>
                <a:cubicBezTo>
                  <a:pt x="1274619" y="279893"/>
                  <a:pt x="1233927" y="271237"/>
                  <a:pt x="1191214" y="271237"/>
                </a:cubicBezTo>
                <a:cubicBezTo>
                  <a:pt x="1137822" y="271237"/>
                  <a:pt x="1087590" y="284762"/>
                  <a:pt x="1043756" y="308574"/>
                </a:cubicBezTo>
                <a:lnTo>
                  <a:pt x="1010986" y="331863"/>
                </a:lnTo>
                <a:lnTo>
                  <a:pt x="966813" y="336316"/>
                </a:lnTo>
                <a:cubicBezTo>
                  <a:pt x="943314" y="341125"/>
                  <a:pt x="920647" y="348217"/>
                  <a:pt x="899053" y="357350"/>
                </a:cubicBezTo>
                <a:lnTo>
                  <a:pt x="870729" y="372723"/>
                </a:lnTo>
                <a:lnTo>
                  <a:pt x="864057" y="367218"/>
                </a:lnTo>
                <a:cubicBezTo>
                  <a:pt x="814683" y="333862"/>
                  <a:pt x="755162" y="314385"/>
                  <a:pt x="691093" y="314385"/>
                </a:cubicBezTo>
                <a:cubicBezTo>
                  <a:pt x="605667" y="314385"/>
                  <a:pt x="528328" y="349011"/>
                  <a:pt x="472345" y="404993"/>
                </a:cubicBezTo>
                <a:lnTo>
                  <a:pt x="459601" y="420439"/>
                </a:lnTo>
                <a:lnTo>
                  <a:pt x="426235" y="402329"/>
                </a:lnTo>
                <a:cubicBezTo>
                  <a:pt x="379583" y="382597"/>
                  <a:pt x="328291" y="371685"/>
                  <a:pt x="274451" y="371685"/>
                </a:cubicBezTo>
                <a:cubicBezTo>
                  <a:pt x="193690" y="371685"/>
                  <a:pt x="118664" y="396236"/>
                  <a:pt x="56429" y="438282"/>
                </a:cubicBezTo>
                <a:lnTo>
                  <a:pt x="0" y="484839"/>
                </a:lnTo>
                <a:lnTo>
                  <a:pt x="0" y="488165"/>
                </a:lnTo>
                <a:lnTo>
                  <a:pt x="12192000" y="488165"/>
                </a:lnTo>
                <a:lnTo>
                  <a:pt x="12192000" y="417342"/>
                </a:lnTo>
                <a:lnTo>
                  <a:pt x="12183125" y="411358"/>
                </a:lnTo>
                <a:cubicBezTo>
                  <a:pt x="12158762" y="401054"/>
                  <a:pt x="12131977" y="395355"/>
                  <a:pt x="12103862" y="395355"/>
                </a:cubicBezTo>
                <a:cubicBezTo>
                  <a:pt x="12089804" y="395355"/>
                  <a:pt x="12076079" y="396780"/>
                  <a:pt x="12062823" y="399492"/>
                </a:cubicBezTo>
                <a:lnTo>
                  <a:pt x="12032697" y="408844"/>
                </a:lnTo>
                <a:lnTo>
                  <a:pt x="12031247" y="401661"/>
                </a:lnTo>
                <a:cubicBezTo>
                  <a:pt x="11993880" y="313316"/>
                  <a:pt x="11906403" y="251328"/>
                  <a:pt x="11804447" y="251328"/>
                </a:cubicBezTo>
                <a:cubicBezTo>
                  <a:pt x="11753469" y="251328"/>
                  <a:pt x="11706111" y="266825"/>
                  <a:pt x="11666826" y="293365"/>
                </a:cubicBezTo>
                <a:lnTo>
                  <a:pt x="11633620" y="320763"/>
                </a:lnTo>
                <a:lnTo>
                  <a:pt x="11628501" y="316540"/>
                </a:lnTo>
                <a:cubicBezTo>
                  <a:pt x="11574588" y="280117"/>
                  <a:pt x="11509596" y="258850"/>
                  <a:pt x="11439637" y="258850"/>
                </a:cubicBezTo>
                <a:cubicBezTo>
                  <a:pt x="11323037" y="258850"/>
                  <a:pt x="11220236" y="317926"/>
                  <a:pt x="11159532" y="407780"/>
                </a:cubicBezTo>
                <a:lnTo>
                  <a:pt x="11133249" y="456201"/>
                </a:lnTo>
                <a:lnTo>
                  <a:pt x="11130393" y="457575"/>
                </a:lnTo>
                <a:lnTo>
                  <a:pt x="11121802" y="464662"/>
                </a:lnTo>
                <a:lnTo>
                  <a:pt x="11105739" y="385098"/>
                </a:lnTo>
                <a:cubicBezTo>
                  <a:pt x="11068372" y="296753"/>
                  <a:pt x="10980895" y="234765"/>
                  <a:pt x="10878939" y="234765"/>
                </a:cubicBezTo>
                <a:cubicBezTo>
                  <a:pt x="10776983" y="234765"/>
                  <a:pt x="10689506" y="296753"/>
                  <a:pt x="10652139" y="385098"/>
                </a:cubicBezTo>
                <a:lnTo>
                  <a:pt x="10640286" y="443809"/>
                </a:lnTo>
                <a:lnTo>
                  <a:pt x="10632922" y="439812"/>
                </a:lnTo>
                <a:cubicBezTo>
                  <a:pt x="10618198" y="433585"/>
                  <a:pt x="10602742" y="428749"/>
                  <a:pt x="10586719" y="425470"/>
                </a:cubicBezTo>
                <a:lnTo>
                  <a:pt x="10578669" y="424659"/>
                </a:lnTo>
                <a:lnTo>
                  <a:pt x="10540357" y="367834"/>
                </a:lnTo>
                <a:cubicBezTo>
                  <a:pt x="10495814" y="323291"/>
                  <a:pt x="10434278" y="295740"/>
                  <a:pt x="10366307" y="295740"/>
                </a:cubicBezTo>
                <a:cubicBezTo>
                  <a:pt x="10332323" y="295740"/>
                  <a:pt x="10299946" y="302627"/>
                  <a:pt x="10270498" y="315083"/>
                </a:cubicBezTo>
                <a:lnTo>
                  <a:pt x="10267631" y="316639"/>
                </a:lnTo>
                <a:lnTo>
                  <a:pt x="10264594" y="301594"/>
                </a:lnTo>
                <a:cubicBezTo>
                  <a:pt x="10227227" y="213250"/>
                  <a:pt x="10139749" y="151262"/>
                  <a:pt x="10037792" y="151262"/>
                </a:cubicBezTo>
                <a:cubicBezTo>
                  <a:pt x="10003807" y="151262"/>
                  <a:pt x="9971430" y="158149"/>
                  <a:pt x="9941983" y="170605"/>
                </a:cubicBezTo>
                <a:lnTo>
                  <a:pt x="9932834" y="175570"/>
                </a:lnTo>
                <a:lnTo>
                  <a:pt x="9891633" y="171417"/>
                </a:lnTo>
                <a:cubicBezTo>
                  <a:pt x="9750750" y="171417"/>
                  <a:pt x="9629872" y="257073"/>
                  <a:pt x="9578239" y="379147"/>
                </a:cubicBezTo>
                <a:lnTo>
                  <a:pt x="9571593" y="412069"/>
                </a:lnTo>
                <a:lnTo>
                  <a:pt x="9537676" y="393659"/>
                </a:lnTo>
                <a:cubicBezTo>
                  <a:pt x="9507058" y="380709"/>
                  <a:pt x="9473393" y="373547"/>
                  <a:pt x="9438057" y="373547"/>
                </a:cubicBezTo>
                <a:cubicBezTo>
                  <a:pt x="9420388" y="373547"/>
                  <a:pt x="9403139" y="375338"/>
                  <a:pt x="9386478" y="378747"/>
                </a:cubicBezTo>
                <a:lnTo>
                  <a:pt x="9384764" y="379279"/>
                </a:lnTo>
                <a:lnTo>
                  <a:pt x="9356370" y="326966"/>
                </a:lnTo>
                <a:cubicBezTo>
                  <a:pt x="9300776" y="244677"/>
                  <a:pt x="9206629" y="190574"/>
                  <a:pt x="9099846" y="190574"/>
                </a:cubicBezTo>
                <a:cubicBezTo>
                  <a:pt x="8993063" y="190574"/>
                  <a:pt x="8898917" y="244677"/>
                  <a:pt x="8843324" y="326966"/>
                </a:cubicBezTo>
                <a:lnTo>
                  <a:pt x="8837922" y="336919"/>
                </a:lnTo>
                <a:lnTo>
                  <a:pt x="8777269" y="286876"/>
                </a:lnTo>
                <a:cubicBezTo>
                  <a:pt x="8709511" y="241100"/>
                  <a:pt x="8627828" y="214371"/>
                  <a:pt x="8539902" y="214371"/>
                </a:cubicBezTo>
                <a:cubicBezTo>
                  <a:pt x="8451975" y="214371"/>
                  <a:pt x="8370292" y="241100"/>
                  <a:pt x="8302533" y="286876"/>
                </a:cubicBezTo>
                <a:lnTo>
                  <a:pt x="8264230" y="318480"/>
                </a:lnTo>
                <a:lnTo>
                  <a:pt x="8252614" y="324064"/>
                </a:lnTo>
                <a:lnTo>
                  <a:pt x="8234834" y="338734"/>
                </a:lnTo>
                <a:lnTo>
                  <a:pt x="8208461" y="290142"/>
                </a:lnTo>
                <a:cubicBezTo>
                  <a:pt x="8152866" y="207854"/>
                  <a:pt x="8058721" y="153751"/>
                  <a:pt x="7951941" y="153751"/>
                </a:cubicBezTo>
                <a:cubicBezTo>
                  <a:pt x="7855835" y="153751"/>
                  <a:pt x="7769968" y="197574"/>
                  <a:pt x="7713227" y="266327"/>
                </a:cubicBezTo>
                <a:lnTo>
                  <a:pt x="7675799" y="328018"/>
                </a:lnTo>
                <a:lnTo>
                  <a:pt x="7649999" y="314014"/>
                </a:lnTo>
                <a:lnTo>
                  <a:pt x="7641007" y="269483"/>
                </a:lnTo>
                <a:cubicBezTo>
                  <a:pt x="7594044" y="158451"/>
                  <a:pt x="7484103" y="80543"/>
                  <a:pt x="7355962" y="80543"/>
                </a:cubicBezTo>
                <a:cubicBezTo>
                  <a:pt x="7270537" y="80543"/>
                  <a:pt x="7193198" y="115169"/>
                  <a:pt x="7137215" y="171151"/>
                </a:cubicBezTo>
                <a:lnTo>
                  <a:pt x="7117143" y="195477"/>
                </a:lnTo>
                <a:lnTo>
                  <a:pt x="7088841" y="161174"/>
                </a:lnTo>
                <a:cubicBezTo>
                  <a:pt x="7032857" y="105192"/>
                  <a:pt x="6955521" y="70566"/>
                  <a:pt x="6870093" y="70566"/>
                </a:cubicBezTo>
                <a:cubicBezTo>
                  <a:pt x="6806023" y="70566"/>
                  <a:pt x="6746503" y="90043"/>
                  <a:pt x="6697129" y="123399"/>
                </a:cubicBezTo>
                <a:lnTo>
                  <a:pt x="6684995" y="133411"/>
                </a:lnTo>
                <a:lnTo>
                  <a:pt x="6644023" y="120692"/>
                </a:lnTo>
                <a:cubicBezTo>
                  <a:pt x="6616195" y="114998"/>
                  <a:pt x="6587383" y="112008"/>
                  <a:pt x="6557873" y="112008"/>
                </a:cubicBezTo>
                <a:cubicBezTo>
                  <a:pt x="6484097" y="112008"/>
                  <a:pt x="6414685" y="130698"/>
                  <a:pt x="6354116" y="163601"/>
                </a:cubicBezTo>
                <a:lnTo>
                  <a:pt x="6273160" y="221132"/>
                </a:lnTo>
                <a:lnTo>
                  <a:pt x="6272783" y="221015"/>
                </a:lnTo>
                <a:cubicBezTo>
                  <a:pt x="6252645" y="216894"/>
                  <a:pt x="6231794" y="214730"/>
                  <a:pt x="6210437" y="214730"/>
                </a:cubicBezTo>
                <a:lnTo>
                  <a:pt x="6162864" y="219525"/>
                </a:lnTo>
                <a:lnTo>
                  <a:pt x="6161180" y="211185"/>
                </a:lnTo>
                <a:cubicBezTo>
                  <a:pt x="6114217" y="100153"/>
                  <a:pt x="6004275" y="22245"/>
                  <a:pt x="5876135" y="22245"/>
                </a:cubicBezTo>
                <a:cubicBezTo>
                  <a:pt x="5747995" y="22245"/>
                  <a:pt x="5638053" y="100153"/>
                  <a:pt x="5591090" y="211185"/>
                </a:cubicBezTo>
                <a:lnTo>
                  <a:pt x="5577004" y="280957"/>
                </a:lnTo>
                <a:lnTo>
                  <a:pt x="5576535" y="280094"/>
                </a:lnTo>
                <a:cubicBezTo>
                  <a:pt x="5520942" y="197805"/>
                  <a:pt x="5426795" y="143703"/>
                  <a:pt x="5320012" y="143703"/>
                </a:cubicBezTo>
                <a:cubicBezTo>
                  <a:pt x="5277299" y="143703"/>
                  <a:pt x="5236608" y="152359"/>
                  <a:pt x="5199597" y="168013"/>
                </a:cubicBezTo>
                <a:lnTo>
                  <a:pt x="5171310" y="183367"/>
                </a:lnTo>
                <a:lnTo>
                  <a:pt x="5170430" y="181745"/>
                </a:lnTo>
                <a:cubicBezTo>
                  <a:pt x="5114837" y="99456"/>
                  <a:pt x="5020690" y="45354"/>
                  <a:pt x="4913907" y="45354"/>
                </a:cubicBezTo>
                <a:cubicBezTo>
                  <a:pt x="4817802" y="45354"/>
                  <a:pt x="4731933" y="89177"/>
                  <a:pt x="4675193" y="157930"/>
                </a:cubicBezTo>
                <a:lnTo>
                  <a:pt x="4646008" y="206033"/>
                </a:lnTo>
                <a:lnTo>
                  <a:pt x="4619097" y="173417"/>
                </a:lnTo>
                <a:cubicBezTo>
                  <a:pt x="4563115" y="117435"/>
                  <a:pt x="4485776" y="82809"/>
                  <a:pt x="4400349" y="82809"/>
                </a:cubicBezTo>
                <a:cubicBezTo>
                  <a:pt x="4293566" y="82809"/>
                  <a:pt x="4199420" y="136912"/>
                  <a:pt x="4143826" y="219200"/>
                </a:cubicBezTo>
                <a:lnTo>
                  <a:pt x="4136836" y="232080"/>
                </a:lnTo>
                <a:lnTo>
                  <a:pt x="4117121" y="221379"/>
                </a:lnTo>
                <a:cubicBezTo>
                  <a:pt x="4073934" y="203113"/>
                  <a:pt x="4026452" y="193012"/>
                  <a:pt x="3976611" y="193012"/>
                </a:cubicBezTo>
                <a:cubicBezTo>
                  <a:pt x="3876929" y="193012"/>
                  <a:pt x="3786684" y="233416"/>
                  <a:pt x="3721359" y="298740"/>
                </a:cubicBezTo>
                <a:lnTo>
                  <a:pt x="3705197" y="318329"/>
                </a:lnTo>
                <a:lnTo>
                  <a:pt x="3683571" y="292119"/>
                </a:lnTo>
                <a:cubicBezTo>
                  <a:pt x="3617545" y="226092"/>
                  <a:pt x="3526330" y="185254"/>
                  <a:pt x="3425576" y="185254"/>
                </a:cubicBezTo>
                <a:cubicBezTo>
                  <a:pt x="3324823" y="185254"/>
                  <a:pt x="3233608" y="226092"/>
                  <a:pt x="3167581" y="292119"/>
                </a:cubicBezTo>
                <a:lnTo>
                  <a:pt x="3135507" y="330993"/>
                </a:lnTo>
                <a:lnTo>
                  <a:pt x="3106582" y="322014"/>
                </a:lnTo>
                <a:cubicBezTo>
                  <a:pt x="3086444" y="317893"/>
                  <a:pt x="3065593" y="315729"/>
                  <a:pt x="3044236" y="315729"/>
                </a:cubicBezTo>
                <a:lnTo>
                  <a:pt x="3005060" y="319679"/>
                </a:lnTo>
                <a:lnTo>
                  <a:pt x="3007144" y="309355"/>
                </a:lnTo>
                <a:cubicBezTo>
                  <a:pt x="3007144" y="138503"/>
                  <a:pt x="2868641" y="0"/>
                  <a:pt x="26977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2684022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7DC9EBF-9AD7-4272-9BB4-27F9568D230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387008" y="670891"/>
            <a:ext cx="5724941" cy="5516217"/>
          </a:xfrm>
          <a:custGeom>
            <a:avLst/>
            <a:gdLst>
              <a:gd name="connsiteX0" fmla="*/ 0 w 5724941"/>
              <a:gd name="connsiteY0" fmla="*/ 4750906 h 5516217"/>
              <a:gd name="connsiteX1" fmla="*/ 3980624 w 5724941"/>
              <a:gd name="connsiteY1" fmla="*/ 4750906 h 5516217"/>
              <a:gd name="connsiteX2" fmla="*/ 3980624 w 5724941"/>
              <a:gd name="connsiteY2" fmla="*/ 5516217 h 5516217"/>
              <a:gd name="connsiteX3" fmla="*/ 0 w 5724941"/>
              <a:gd name="connsiteY3" fmla="*/ 5516217 h 5516217"/>
              <a:gd name="connsiteX4" fmla="*/ 4123085 w 5724941"/>
              <a:gd name="connsiteY4" fmla="*/ 2822714 h 5516217"/>
              <a:gd name="connsiteX5" fmla="*/ 5724941 w 5724941"/>
              <a:gd name="connsiteY5" fmla="*/ 2822714 h 5516217"/>
              <a:gd name="connsiteX6" fmla="*/ 5724941 w 5724941"/>
              <a:gd name="connsiteY6" fmla="*/ 4949686 h 5516217"/>
              <a:gd name="connsiteX7" fmla="*/ 4123085 w 5724941"/>
              <a:gd name="connsiteY7" fmla="*/ 4949686 h 5516217"/>
              <a:gd name="connsiteX8" fmla="*/ 2796210 w 5724941"/>
              <a:gd name="connsiteY8" fmla="*/ 2822714 h 5516217"/>
              <a:gd name="connsiteX9" fmla="*/ 3980623 w 5724941"/>
              <a:gd name="connsiteY9" fmla="*/ 2822714 h 5516217"/>
              <a:gd name="connsiteX10" fmla="*/ 3980623 w 5724941"/>
              <a:gd name="connsiteY10" fmla="*/ 4611758 h 5516217"/>
              <a:gd name="connsiteX11" fmla="*/ 2796210 w 5724941"/>
              <a:gd name="connsiteY11" fmla="*/ 4611758 h 5516217"/>
              <a:gd name="connsiteX12" fmla="*/ 0 w 5724941"/>
              <a:gd name="connsiteY12" fmla="*/ 1928192 h 5516217"/>
              <a:gd name="connsiteX13" fmla="*/ 2653748 w 5724941"/>
              <a:gd name="connsiteY13" fmla="*/ 1928192 h 5516217"/>
              <a:gd name="connsiteX14" fmla="*/ 2653748 w 5724941"/>
              <a:gd name="connsiteY14" fmla="*/ 4611758 h 5516217"/>
              <a:gd name="connsiteX15" fmla="*/ 0 w 5724941"/>
              <a:gd name="connsiteY15" fmla="*/ 4611758 h 5516217"/>
              <a:gd name="connsiteX16" fmla="*/ 2796211 w 5724941"/>
              <a:gd name="connsiteY16" fmla="*/ 894522 h 5516217"/>
              <a:gd name="connsiteX17" fmla="*/ 5449959 w 5724941"/>
              <a:gd name="connsiteY17" fmla="*/ 894522 h 5516217"/>
              <a:gd name="connsiteX18" fmla="*/ 5449959 w 5724941"/>
              <a:gd name="connsiteY18" fmla="*/ 2683566 h 5516217"/>
              <a:gd name="connsiteX19" fmla="*/ 2796211 w 5724941"/>
              <a:gd name="connsiteY19" fmla="*/ 2683566 h 5516217"/>
              <a:gd name="connsiteX20" fmla="*/ 1007166 w 5724941"/>
              <a:gd name="connsiteY20" fmla="*/ 0 h 5516217"/>
              <a:gd name="connsiteX21" fmla="*/ 2653749 w 5724941"/>
              <a:gd name="connsiteY21" fmla="*/ 0 h 5516217"/>
              <a:gd name="connsiteX22" fmla="*/ 2653749 w 5724941"/>
              <a:gd name="connsiteY22" fmla="*/ 1789044 h 5516217"/>
              <a:gd name="connsiteX23" fmla="*/ 1007166 w 5724941"/>
              <a:gd name="connsiteY23" fmla="*/ 1789044 h 5516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724941" h="5516217">
                <a:moveTo>
                  <a:pt x="0" y="4750906"/>
                </a:moveTo>
                <a:lnTo>
                  <a:pt x="3980624" y="4750906"/>
                </a:lnTo>
                <a:lnTo>
                  <a:pt x="3980624" y="5516217"/>
                </a:lnTo>
                <a:lnTo>
                  <a:pt x="0" y="5516217"/>
                </a:lnTo>
                <a:close/>
                <a:moveTo>
                  <a:pt x="4123085" y="2822714"/>
                </a:moveTo>
                <a:lnTo>
                  <a:pt x="5724941" y="2822714"/>
                </a:lnTo>
                <a:lnTo>
                  <a:pt x="5724941" y="4949686"/>
                </a:lnTo>
                <a:lnTo>
                  <a:pt x="4123085" y="4949686"/>
                </a:lnTo>
                <a:close/>
                <a:moveTo>
                  <a:pt x="2796210" y="2822714"/>
                </a:moveTo>
                <a:lnTo>
                  <a:pt x="3980623" y="2822714"/>
                </a:lnTo>
                <a:lnTo>
                  <a:pt x="3980623" y="4611758"/>
                </a:lnTo>
                <a:lnTo>
                  <a:pt x="2796210" y="4611758"/>
                </a:lnTo>
                <a:close/>
                <a:moveTo>
                  <a:pt x="0" y="1928192"/>
                </a:moveTo>
                <a:lnTo>
                  <a:pt x="2653748" y="1928192"/>
                </a:lnTo>
                <a:lnTo>
                  <a:pt x="2653748" y="4611758"/>
                </a:lnTo>
                <a:lnTo>
                  <a:pt x="0" y="4611758"/>
                </a:lnTo>
                <a:close/>
                <a:moveTo>
                  <a:pt x="2796211" y="894522"/>
                </a:moveTo>
                <a:lnTo>
                  <a:pt x="5449959" y="894522"/>
                </a:lnTo>
                <a:lnTo>
                  <a:pt x="5449959" y="2683566"/>
                </a:lnTo>
                <a:lnTo>
                  <a:pt x="2796211" y="2683566"/>
                </a:lnTo>
                <a:close/>
                <a:moveTo>
                  <a:pt x="1007166" y="0"/>
                </a:moveTo>
                <a:lnTo>
                  <a:pt x="2653749" y="0"/>
                </a:lnTo>
                <a:lnTo>
                  <a:pt x="2653749" y="1789044"/>
                </a:lnTo>
                <a:lnTo>
                  <a:pt x="1007166" y="1789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55954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and Contents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159896" y="2492896"/>
            <a:ext cx="1872208" cy="1872208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312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15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4202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10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5813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4768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0217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7798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183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E6160-6B11-4778-BBA2-BF3DFA4FB9D2}" type="datetimeFigureOut">
              <a:rPr lang="pt-BR" smtClean="0"/>
              <a:t>11/02/2021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812BF-FF73-40FB-95B0-5BEBBD1A2CC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101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Worksheet5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package" Target="../embeddings/Microsoft_Excel_Worksheet6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package" Target="../embeddings/Microsoft_Excel_Worksheet7.xlsx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package" Target="../embeddings/Microsoft_Excel_Worksheet8.xlsx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package" Target="../embeddings/Microsoft_Excel_Worksheet9.xlsx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7.png"/><Relationship Id="rId7" Type="http://schemas.openxmlformats.org/officeDocument/2006/relationships/image" Target="../media/image22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10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3.png"/><Relationship Id="rId21" Type="http://schemas.openxmlformats.org/officeDocument/2006/relationships/image" Target="../media/image59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2.png"/><Relationship Id="rId2" Type="http://schemas.openxmlformats.org/officeDocument/2006/relationships/image" Target="../media/image42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24" Type="http://schemas.microsoft.com/office/2007/relationships/hdphoto" Target="../media/hdphoto2.wdp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microsoft.com/office/2007/relationships/hdphoto" Target="../media/hdphoto1.wdp"/><Relationship Id="rId9" Type="http://schemas.openxmlformats.org/officeDocument/2006/relationships/image" Target="../media/image48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openxmlformats.org/officeDocument/2006/relationships/image" Target="../media/image20.png"/><Relationship Id="rId21" Type="http://schemas.openxmlformats.org/officeDocument/2006/relationships/image" Target="../media/image75.png"/><Relationship Id="rId7" Type="http://schemas.openxmlformats.org/officeDocument/2006/relationships/image" Target="../media/image64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image" Target="../media/image63.png"/><Relationship Id="rId16" Type="http://schemas.openxmlformats.org/officeDocument/2006/relationships/image" Target="../media/image71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67.png"/><Relationship Id="rId5" Type="http://schemas.openxmlformats.org/officeDocument/2006/relationships/image" Target="../media/image30.png"/><Relationship Id="rId15" Type="http://schemas.openxmlformats.org/officeDocument/2006/relationships/image" Target="../media/image70.png"/><Relationship Id="rId23" Type="http://schemas.microsoft.com/office/2007/relationships/hdphoto" Target="../media/hdphoto3.wdp"/><Relationship Id="rId10" Type="http://schemas.openxmlformats.org/officeDocument/2006/relationships/image" Target="../media/image66.png"/><Relationship Id="rId19" Type="http://schemas.openxmlformats.org/officeDocument/2006/relationships/image" Target="../media/image73.png"/><Relationship Id="rId4" Type="http://schemas.openxmlformats.org/officeDocument/2006/relationships/image" Target="../media/image18.png"/><Relationship Id="rId9" Type="http://schemas.openxmlformats.org/officeDocument/2006/relationships/image" Target="../media/image65.png"/><Relationship Id="rId14" Type="http://schemas.openxmlformats.org/officeDocument/2006/relationships/image" Target="../media/image69.png"/><Relationship Id="rId22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BD23DA3-6FC9-428B-8A3A-C14197E64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49"/>
            <a:ext cx="12177888" cy="630174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D0251BB-A37C-43A0-85AD-626D278E1C2B}"/>
              </a:ext>
            </a:extLst>
          </p:cNvPr>
          <p:cNvSpPr/>
          <p:nvPr/>
        </p:nvSpPr>
        <p:spPr>
          <a:xfrm rot="60000">
            <a:off x="15933" y="4311384"/>
            <a:ext cx="12250881" cy="1932806"/>
          </a:xfrm>
          <a:custGeom>
            <a:avLst/>
            <a:gdLst>
              <a:gd name="connsiteX0" fmla="*/ 6684855 w 12250881"/>
              <a:gd name="connsiteY0" fmla="*/ 4153 h 1932806"/>
              <a:gd name="connsiteX1" fmla="*/ 12250881 w 12250881"/>
              <a:gd name="connsiteY1" fmla="*/ 813292 h 1932806"/>
              <a:gd name="connsiteX2" fmla="*/ 145698 w 12250881"/>
              <a:gd name="connsiteY2" fmla="*/ 1866080 h 1932806"/>
              <a:gd name="connsiteX3" fmla="*/ 4956 w 12250881"/>
              <a:gd name="connsiteY3" fmla="*/ 1932806 h 1932806"/>
              <a:gd name="connsiteX4" fmla="*/ 0 w 12250881"/>
              <a:gd name="connsiteY4" fmla="*/ 1648899 h 1932806"/>
              <a:gd name="connsiteX5" fmla="*/ 53621 w 12250881"/>
              <a:gd name="connsiteY5" fmla="*/ 1623443 h 1932806"/>
              <a:gd name="connsiteX6" fmla="*/ 5856372 w 12250881"/>
              <a:gd name="connsiteY6" fmla="*/ 61303 h 1932806"/>
              <a:gd name="connsiteX7" fmla="*/ 6684855 w 12250881"/>
              <a:gd name="connsiteY7" fmla="*/ 4153 h 193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881" h="1932806">
                <a:moveTo>
                  <a:pt x="6684855" y="4153"/>
                </a:moveTo>
                <a:cubicBezTo>
                  <a:pt x="8689764" y="-49420"/>
                  <a:pt x="11115635" y="426044"/>
                  <a:pt x="12250881" y="813292"/>
                </a:cubicBezTo>
                <a:cubicBezTo>
                  <a:pt x="8191789" y="-341690"/>
                  <a:pt x="3979754" y="101896"/>
                  <a:pt x="145698" y="1866080"/>
                </a:cubicBezTo>
                <a:lnTo>
                  <a:pt x="4956" y="1932806"/>
                </a:lnTo>
                <a:lnTo>
                  <a:pt x="0" y="1648899"/>
                </a:lnTo>
                <a:lnTo>
                  <a:pt x="53621" y="1623443"/>
                </a:lnTo>
                <a:cubicBezTo>
                  <a:pt x="1848851" y="801852"/>
                  <a:pt x="3850628" y="250487"/>
                  <a:pt x="5856372" y="61303"/>
                </a:cubicBezTo>
                <a:cubicBezTo>
                  <a:pt x="6120615" y="30257"/>
                  <a:pt x="6398439" y="11807"/>
                  <a:pt x="6684855" y="415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9CAF9D2-C9D3-4A19-9A83-4A1188348123}"/>
              </a:ext>
            </a:extLst>
          </p:cNvPr>
          <p:cNvSpPr/>
          <p:nvPr/>
        </p:nvSpPr>
        <p:spPr>
          <a:xfrm>
            <a:off x="0" y="4601423"/>
            <a:ext cx="12192000" cy="22565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B5BDEA2-5937-4097-9A57-336EE5E541BB}"/>
              </a:ext>
            </a:extLst>
          </p:cNvPr>
          <p:cNvSpPr/>
          <p:nvPr/>
        </p:nvSpPr>
        <p:spPr>
          <a:xfrm>
            <a:off x="300073" y="4649023"/>
            <a:ext cx="11934824" cy="22089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rgbClr val="00618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6D146FB-8E23-4E56-AF86-5EB96407E523}"/>
              </a:ext>
            </a:extLst>
          </p:cNvPr>
          <p:cNvSpPr/>
          <p:nvPr/>
        </p:nvSpPr>
        <p:spPr>
          <a:xfrm>
            <a:off x="4295710" y="5235637"/>
            <a:ext cx="82392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Proposta </a:t>
            </a:r>
            <a:r>
              <a:rPr lang="pt-BR" sz="48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Odonto</a:t>
            </a:r>
            <a:r>
              <a:rPr lang="pt-BR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Empresarial </a:t>
            </a:r>
          </a:p>
          <a:p>
            <a:r>
              <a:rPr lang="pt-BR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Loja do Corretor</a:t>
            </a:r>
          </a:p>
        </p:txBody>
      </p:sp>
      <p:pic>
        <p:nvPicPr>
          <p:cNvPr id="7" name="Imagem 6" descr="Logotipo&#10;&#10;Descrição gerada automaticamente">
            <a:extLst>
              <a:ext uri="{FF2B5EF4-FFF2-40B4-BE49-F238E27FC236}">
                <a16:creationId xmlns:a16="http://schemas.microsoft.com/office/drawing/2014/main" id="{3C4D6D89-4DFD-40F5-B174-C8FF91CCE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85" y="1646417"/>
            <a:ext cx="1405066" cy="12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476374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402329-C155-48E2-84AC-7D83F6659BBE}"/>
              </a:ext>
            </a:extLst>
          </p:cNvPr>
          <p:cNvSpPr/>
          <p:nvPr/>
        </p:nvSpPr>
        <p:spPr>
          <a:xfrm>
            <a:off x="91143" y="0"/>
            <a:ext cx="691715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Comparativo de Custos</a:t>
            </a:r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434665"/>
              </p:ext>
            </p:extLst>
          </p:nvPr>
        </p:nvGraphicFramePr>
        <p:xfrm>
          <a:off x="902503" y="1580136"/>
          <a:ext cx="10185708" cy="2470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025963" imgH="2621170" progId="Excel.Sheet.12">
                  <p:embed/>
                </p:oleObj>
              </mc:Choice>
              <mc:Fallback>
                <p:oleObj name="Worksheet" r:id="rId2" imgW="11025963" imgH="2621170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2503" y="1580136"/>
                        <a:ext cx="10185708" cy="2470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ângulo 24">
            <a:extLst>
              <a:ext uri="{FF2B5EF4-FFF2-40B4-BE49-F238E27FC236}">
                <a16:creationId xmlns:a16="http://schemas.microsoft.com/office/drawing/2014/main" id="{B441C468-65D4-4E04-A122-D0447A69D6A8}"/>
              </a:ext>
            </a:extLst>
          </p:cNvPr>
          <p:cNvSpPr/>
          <p:nvPr/>
        </p:nvSpPr>
        <p:spPr>
          <a:xfrm>
            <a:off x="8419539" y="134366"/>
            <a:ext cx="3343836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 descr="Uma imagem contendo relógio&#10;&#10;Descrição gerada automaticamente">
            <a:extLst>
              <a:ext uri="{FF2B5EF4-FFF2-40B4-BE49-F238E27FC236}">
                <a16:creationId xmlns:a16="http://schemas.microsoft.com/office/drawing/2014/main" id="{3D746050-BD9A-4859-95A4-499B45971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884" y="257852"/>
            <a:ext cx="2193810" cy="78128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21BAE15-4955-4163-832E-A17370DC60A8}"/>
              </a:ext>
            </a:extLst>
          </p:cNvPr>
          <p:cNvSpPr txBox="1"/>
          <p:nvPr/>
        </p:nvSpPr>
        <p:spPr>
          <a:xfrm>
            <a:off x="902503" y="4462174"/>
            <a:ext cx="5092854" cy="1785104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COBERTURAS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Dental 200 Doc</a:t>
            </a:r>
            <a:r>
              <a:rPr lang="pt-BR" sz="1100" dirty="0">
                <a:solidFill>
                  <a:srgbClr val="2E3C56"/>
                </a:solidFill>
              </a:rPr>
              <a:t>.: Rol Ampliado +Doc. Ortodôntica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Dental 300:</a:t>
            </a:r>
            <a:r>
              <a:rPr lang="pt-BR" sz="1100" dirty="0">
                <a:solidFill>
                  <a:srgbClr val="2E3C56"/>
                </a:solidFill>
              </a:rPr>
              <a:t> Rol Ampliado + Ortodontia completa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Dental 400</a:t>
            </a:r>
            <a:r>
              <a:rPr lang="pt-BR" sz="1100" dirty="0">
                <a:solidFill>
                  <a:srgbClr val="2E3C56"/>
                </a:solidFill>
              </a:rPr>
              <a:t>: Rol Ampliado + Próteses em Resina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Dental 600</a:t>
            </a:r>
            <a:r>
              <a:rPr lang="pt-BR" sz="1100" dirty="0">
                <a:solidFill>
                  <a:srgbClr val="2E3C56"/>
                </a:solidFill>
              </a:rPr>
              <a:t>: Rol Ampliado +Prótese em Resina + Ortodontia Completa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Dental 700</a:t>
            </a:r>
            <a:r>
              <a:rPr lang="pt-BR" sz="1100" dirty="0">
                <a:solidFill>
                  <a:srgbClr val="2E3C56"/>
                </a:solidFill>
              </a:rPr>
              <a:t>: Rol Ampliado + Prótese Resina e Porcelana + Ortodontia Completa + Clareamento + Reembolso</a:t>
            </a:r>
          </a:p>
          <a:p>
            <a:endParaRPr lang="pt-BR" sz="1100" dirty="0">
              <a:solidFill>
                <a:srgbClr val="2E3C56"/>
              </a:solidFill>
            </a:endParaRPr>
          </a:p>
          <a:p>
            <a:endParaRPr lang="pt-BR" sz="1100" dirty="0">
              <a:solidFill>
                <a:srgbClr val="2E3C56"/>
              </a:solidFill>
            </a:endParaRPr>
          </a:p>
          <a:p>
            <a:endParaRPr lang="pt-BR" sz="1100" dirty="0">
              <a:solidFill>
                <a:srgbClr val="2E3C56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2089E5-E23A-42CE-A55F-C5DE89355981}"/>
              </a:ext>
            </a:extLst>
          </p:cNvPr>
          <p:cNvSpPr txBox="1"/>
          <p:nvPr/>
        </p:nvSpPr>
        <p:spPr>
          <a:xfrm>
            <a:off x="6196645" y="4462174"/>
            <a:ext cx="4802788" cy="1785104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DIFERENCIAIS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Break </a:t>
            </a:r>
            <a:r>
              <a:rPr lang="pt-BR" sz="1100" dirty="0" err="1">
                <a:solidFill>
                  <a:srgbClr val="2E3C56"/>
                </a:solidFill>
              </a:rPr>
              <a:t>Even</a:t>
            </a:r>
            <a:r>
              <a:rPr lang="pt-BR" sz="1100" dirty="0">
                <a:solidFill>
                  <a:srgbClr val="2E3C56"/>
                </a:solidFill>
              </a:rPr>
              <a:t>: 75%;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Aniversário do contrato: 01/11/2019;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Vigência: 24 meses;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Grupo Segurado: Cônjuges, filhos, pai/mãe, sogro/sogra e irmãos;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Upgrade no aniversário do contrato (carência isenta);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Upgrade fora do aniversário (carência até 180 dias);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</a:t>
            </a:r>
            <a:r>
              <a:rPr lang="pt-BR" sz="1100" dirty="0" err="1">
                <a:solidFill>
                  <a:srgbClr val="2E3C56"/>
                </a:solidFill>
              </a:rPr>
              <a:t>Downgrade</a:t>
            </a:r>
            <a:r>
              <a:rPr lang="pt-BR" sz="1100" dirty="0">
                <a:solidFill>
                  <a:srgbClr val="2E3C56"/>
                </a:solidFill>
              </a:rPr>
              <a:t> a qualquer momento;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Aviso prévio de 60 dias em casos de cancelamento do contrato;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Cancelamentos a qualquer momento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A5224E8-577E-4023-8D01-79E853712CA2}"/>
              </a:ext>
            </a:extLst>
          </p:cNvPr>
          <p:cNvSpPr txBox="1"/>
          <p:nvPr/>
        </p:nvSpPr>
        <p:spPr>
          <a:xfrm>
            <a:off x="276225" y="914440"/>
            <a:ext cx="2225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Proposto I</a:t>
            </a:r>
          </a:p>
        </p:txBody>
      </p:sp>
    </p:spTree>
    <p:extLst>
      <p:ext uri="{BB962C8B-B14F-4D97-AF65-F5344CB8AC3E}">
        <p14:creationId xmlns:p14="http://schemas.microsoft.com/office/powerpoint/2010/main" val="3472169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476374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172680"/>
              </p:ext>
            </p:extLst>
          </p:nvPr>
        </p:nvGraphicFramePr>
        <p:xfrm>
          <a:off x="866959" y="1610740"/>
          <a:ext cx="10137775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025963" imgH="2621170" progId="Excel.Sheet.12">
                  <p:embed/>
                </p:oleObj>
              </mc:Choice>
              <mc:Fallback>
                <p:oleObj name="Worksheet" r:id="rId2" imgW="11025963" imgH="2621170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6959" y="1610740"/>
                        <a:ext cx="10137775" cy="245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ângulo 24">
            <a:extLst>
              <a:ext uri="{FF2B5EF4-FFF2-40B4-BE49-F238E27FC236}">
                <a16:creationId xmlns:a16="http://schemas.microsoft.com/office/drawing/2014/main" id="{B441C468-65D4-4E04-A122-D0447A69D6A8}"/>
              </a:ext>
            </a:extLst>
          </p:cNvPr>
          <p:cNvSpPr/>
          <p:nvPr/>
        </p:nvSpPr>
        <p:spPr>
          <a:xfrm>
            <a:off x="8419539" y="134366"/>
            <a:ext cx="3343836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1BAE15-4955-4163-832E-A17370DC60A8}"/>
              </a:ext>
            </a:extLst>
          </p:cNvPr>
          <p:cNvSpPr txBox="1"/>
          <p:nvPr/>
        </p:nvSpPr>
        <p:spPr>
          <a:xfrm>
            <a:off x="866959" y="4446711"/>
            <a:ext cx="5068888" cy="2123658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2E3C56"/>
                </a:solidFill>
              </a:rPr>
              <a:t>COBERTURAS: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Gold Doc</a:t>
            </a:r>
            <a:r>
              <a:rPr lang="pt-BR" sz="1100" dirty="0">
                <a:solidFill>
                  <a:srgbClr val="2E3C56"/>
                </a:solidFill>
              </a:rPr>
              <a:t>.: Rol Ampliado + Doc. Ortodôntica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Premium</a:t>
            </a:r>
            <a:r>
              <a:rPr lang="pt-BR" sz="1100" dirty="0">
                <a:solidFill>
                  <a:srgbClr val="2E3C56"/>
                </a:solidFill>
              </a:rPr>
              <a:t>: Rol Ampliado + Próteses convencionais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 err="1">
                <a:solidFill>
                  <a:srgbClr val="2E3C56"/>
                </a:solidFill>
              </a:rPr>
              <a:t>Special</a:t>
            </a:r>
            <a:r>
              <a:rPr lang="pt-BR" sz="1100" dirty="0">
                <a:solidFill>
                  <a:srgbClr val="2E3C56"/>
                </a:solidFill>
              </a:rPr>
              <a:t>: Rol Ampliado + Ortodontia Completa + Próteses em Resina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Diamond</a:t>
            </a:r>
            <a:r>
              <a:rPr lang="pt-BR" sz="1100" dirty="0">
                <a:solidFill>
                  <a:srgbClr val="2E3C56"/>
                </a:solidFill>
              </a:rPr>
              <a:t>: Rol Ampliado + Prótese Resina e Porcelana + Ortodontia Completa + Clareamento dental a partir do Diamond R2 e R3.</a:t>
            </a:r>
          </a:p>
          <a:p>
            <a:r>
              <a:rPr lang="pt-BR" sz="1100" dirty="0">
                <a:solidFill>
                  <a:srgbClr val="FF0000"/>
                </a:solidFill>
              </a:rPr>
              <a:t>*A cobertura do agente clareador do clareamento Dental Caseiro, contemplada no Diamond R2 e R3, ocorrerá através do reembolso, no limite de R$90,00 a cada 24 meses.</a:t>
            </a:r>
          </a:p>
          <a:p>
            <a:endParaRPr lang="pt-BR" sz="1100" dirty="0">
              <a:solidFill>
                <a:srgbClr val="FF0000"/>
              </a:solidFill>
            </a:endParaRPr>
          </a:p>
          <a:p>
            <a:endParaRPr lang="pt-BR" sz="1100" dirty="0">
              <a:solidFill>
                <a:srgbClr val="FF0000"/>
              </a:solidFill>
            </a:endParaRPr>
          </a:p>
          <a:p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2089E5-E23A-42CE-A55F-C5DE89355981}"/>
              </a:ext>
            </a:extLst>
          </p:cNvPr>
          <p:cNvSpPr txBox="1"/>
          <p:nvPr/>
        </p:nvSpPr>
        <p:spPr>
          <a:xfrm>
            <a:off x="6096000" y="4448971"/>
            <a:ext cx="4908734" cy="2123658"/>
          </a:xfrm>
          <a:prstGeom prst="rect">
            <a:avLst/>
          </a:prstGeom>
          <a:noFill/>
          <a:ln>
            <a:solidFill>
              <a:srgbClr val="336699"/>
            </a:solidFill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pt-BR" sz="1100" dirty="0">
                <a:solidFill>
                  <a:srgbClr val="2E3C56"/>
                </a:solidFill>
              </a:rPr>
              <a:t>DIFERENCIAIS: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Break </a:t>
            </a:r>
            <a:r>
              <a:rPr lang="pt-BR" sz="1100" dirty="0" err="1">
                <a:solidFill>
                  <a:srgbClr val="2E3C56"/>
                </a:solidFill>
              </a:rPr>
              <a:t>Even</a:t>
            </a:r>
            <a:r>
              <a:rPr lang="pt-BR" sz="1100" dirty="0">
                <a:solidFill>
                  <a:srgbClr val="2E3C56"/>
                </a:solidFill>
              </a:rPr>
              <a:t>: 70%;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Vigência: 24 meses;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Grupo Segurado: Titulares e Dependentes cônjuge ou companheiros (as), filhos(as), inclusive em processo de adoção, tutelados(as) ou enteados(as) do Titular, que sejam solteiros(as) e menos de 40 anos; ou ainda filhos(as) solteiros(as) deficientes ou inválidos(as), sem limite de idade e Agregados, assim definidos: pai, mãe e irmãos(</a:t>
            </a:r>
            <a:r>
              <a:rPr lang="pt-BR" sz="1100" dirty="0" err="1">
                <a:solidFill>
                  <a:srgbClr val="2E3C56"/>
                </a:solidFill>
              </a:rPr>
              <a:t>ãs</a:t>
            </a:r>
            <a:r>
              <a:rPr lang="pt-BR" sz="1100" dirty="0">
                <a:solidFill>
                  <a:srgbClr val="2E3C56"/>
                </a:solidFill>
              </a:rPr>
              <a:t>) menos de 21 anos;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Upgrade no aniversário do contrato;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Sem custo para crianças menores de 4 anos;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</a:t>
            </a:r>
            <a:r>
              <a:rPr lang="pt-BR" sz="1100" dirty="0" err="1">
                <a:solidFill>
                  <a:srgbClr val="2E3C56"/>
                </a:solidFill>
              </a:rPr>
              <a:t>Downgrade</a:t>
            </a:r>
            <a:r>
              <a:rPr lang="pt-BR" sz="1100" dirty="0">
                <a:solidFill>
                  <a:srgbClr val="2E3C56"/>
                </a:solidFill>
              </a:rPr>
              <a:t>: após 12 meses da última utilização;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Exclusão do segurado a qualquer momento, conforme RN 412.</a:t>
            </a:r>
          </a:p>
        </p:txBody>
      </p:sp>
      <p:pic>
        <p:nvPicPr>
          <p:cNvPr id="5" name="Imagem 4" descr="Uma imagem contendo placa, desenho, relógio&#10;&#10;Descrição gerada automaticamente">
            <a:extLst>
              <a:ext uri="{FF2B5EF4-FFF2-40B4-BE49-F238E27FC236}">
                <a16:creationId xmlns:a16="http://schemas.microsoft.com/office/drawing/2014/main" id="{F445AFCB-3FDC-42ED-B9BC-4A50B56D2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375" y="337636"/>
            <a:ext cx="3024000" cy="663863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778EBC5-429B-4CC6-AD86-AC451289E2E1}"/>
              </a:ext>
            </a:extLst>
          </p:cNvPr>
          <p:cNvSpPr/>
          <p:nvPr/>
        </p:nvSpPr>
        <p:spPr>
          <a:xfrm>
            <a:off x="91143" y="0"/>
            <a:ext cx="691715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Comparativo de Custos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7A0107F-4AA8-450F-915A-CF9CFB352699}"/>
              </a:ext>
            </a:extLst>
          </p:cNvPr>
          <p:cNvSpPr txBox="1"/>
          <p:nvPr/>
        </p:nvSpPr>
        <p:spPr>
          <a:xfrm>
            <a:off x="276225" y="914440"/>
            <a:ext cx="2302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Proposto II</a:t>
            </a:r>
          </a:p>
        </p:txBody>
      </p:sp>
    </p:spTree>
    <p:extLst>
      <p:ext uri="{BB962C8B-B14F-4D97-AF65-F5344CB8AC3E}">
        <p14:creationId xmlns:p14="http://schemas.microsoft.com/office/powerpoint/2010/main" val="1033098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476374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9463" y="1603375"/>
          <a:ext cx="10236200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132714" imgH="2621170" progId="Excel.Sheet.12">
                  <p:embed/>
                </p:oleObj>
              </mc:Choice>
              <mc:Fallback>
                <p:oleObj name="Worksheet" r:id="rId2" imgW="11132714" imgH="2621170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9463" y="1603375"/>
                        <a:ext cx="10236200" cy="2459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ângulo 24">
            <a:extLst>
              <a:ext uri="{FF2B5EF4-FFF2-40B4-BE49-F238E27FC236}">
                <a16:creationId xmlns:a16="http://schemas.microsoft.com/office/drawing/2014/main" id="{B441C468-65D4-4E04-A122-D0447A69D6A8}"/>
              </a:ext>
            </a:extLst>
          </p:cNvPr>
          <p:cNvSpPr/>
          <p:nvPr/>
        </p:nvSpPr>
        <p:spPr>
          <a:xfrm>
            <a:off x="8419539" y="134366"/>
            <a:ext cx="3343836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1BAE15-4955-4163-832E-A17370DC60A8}"/>
              </a:ext>
            </a:extLst>
          </p:cNvPr>
          <p:cNvSpPr txBox="1"/>
          <p:nvPr/>
        </p:nvSpPr>
        <p:spPr>
          <a:xfrm>
            <a:off x="779463" y="4362073"/>
            <a:ext cx="5070659" cy="1785104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COBERTURAS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Essencial Plus DOC</a:t>
            </a:r>
            <a:r>
              <a:rPr lang="pt-BR" sz="1100" dirty="0">
                <a:solidFill>
                  <a:srgbClr val="2E3C56"/>
                </a:solidFill>
              </a:rPr>
              <a:t>: Rol Ampliado + Doc. Ortodôntica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Pleno</a:t>
            </a:r>
            <a:r>
              <a:rPr lang="pt-BR" sz="1100" dirty="0">
                <a:solidFill>
                  <a:srgbClr val="2E3C56"/>
                </a:solidFill>
              </a:rPr>
              <a:t>: Rol Ampliado +Prótese (</a:t>
            </a:r>
            <a:r>
              <a:rPr lang="pt-BR" sz="1100" dirty="0" err="1">
                <a:solidFill>
                  <a:srgbClr val="2E3C56"/>
                </a:solidFill>
              </a:rPr>
              <a:t>Cerômero</a:t>
            </a:r>
            <a:r>
              <a:rPr lang="pt-BR" sz="1100" dirty="0">
                <a:solidFill>
                  <a:srgbClr val="2E3C56"/>
                </a:solidFill>
              </a:rPr>
              <a:t>)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Pleno </a:t>
            </a:r>
            <a:r>
              <a:rPr lang="pt-BR" sz="1100" b="1" dirty="0" err="1">
                <a:solidFill>
                  <a:srgbClr val="2E3C56"/>
                </a:solidFill>
              </a:rPr>
              <a:t>Orto</a:t>
            </a:r>
            <a:r>
              <a:rPr lang="pt-BR" sz="1100" dirty="0">
                <a:solidFill>
                  <a:srgbClr val="2E3C56"/>
                </a:solidFill>
              </a:rPr>
              <a:t>: Rol Ampliado + Algumas Próteses (</a:t>
            </a:r>
            <a:r>
              <a:rPr lang="pt-BR" sz="1100" dirty="0" err="1">
                <a:solidFill>
                  <a:srgbClr val="2E3C56"/>
                </a:solidFill>
              </a:rPr>
              <a:t>Cerômero</a:t>
            </a:r>
            <a:r>
              <a:rPr lang="pt-BR" sz="1100" dirty="0">
                <a:solidFill>
                  <a:srgbClr val="2E3C56"/>
                </a:solidFill>
              </a:rPr>
              <a:t> e resina acrílica) + Ortodontia Completa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Pleno Top</a:t>
            </a:r>
            <a:r>
              <a:rPr lang="pt-BR" sz="1100" dirty="0">
                <a:solidFill>
                  <a:srgbClr val="2E3C56"/>
                </a:solidFill>
              </a:rPr>
              <a:t>: Rol Ampliado + Ortodontia Completa + Prótese completa + Moldeira para clareamento caseiro.</a:t>
            </a:r>
          </a:p>
          <a:p>
            <a:endParaRPr lang="pt-BR" sz="1100" dirty="0">
              <a:solidFill>
                <a:srgbClr val="2E3C56"/>
              </a:solidFill>
            </a:endParaRPr>
          </a:p>
          <a:p>
            <a:endParaRPr lang="pt-BR" sz="1100" dirty="0">
              <a:solidFill>
                <a:srgbClr val="2E3C56"/>
              </a:solidFill>
            </a:endParaRPr>
          </a:p>
          <a:p>
            <a:endParaRPr lang="pt-BR" sz="1100" dirty="0">
              <a:solidFill>
                <a:srgbClr val="FF0000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2089E5-E23A-42CE-A55F-C5DE89355981}"/>
              </a:ext>
            </a:extLst>
          </p:cNvPr>
          <p:cNvSpPr txBox="1"/>
          <p:nvPr/>
        </p:nvSpPr>
        <p:spPr>
          <a:xfrm>
            <a:off x="6096000" y="4362073"/>
            <a:ext cx="4783197" cy="1785104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DIFERENCIAIS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Break </a:t>
            </a:r>
            <a:r>
              <a:rPr lang="pt-BR" sz="1100" dirty="0" err="1">
                <a:solidFill>
                  <a:srgbClr val="2E3C56"/>
                </a:solidFill>
              </a:rPr>
              <a:t>Even</a:t>
            </a:r>
            <a:r>
              <a:rPr lang="pt-BR" sz="1100" dirty="0">
                <a:solidFill>
                  <a:srgbClr val="2E3C56"/>
                </a:solidFill>
              </a:rPr>
              <a:t>: 55%;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Vigência: 24 meses;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Adesão: Encampação de 100% da massa informada na proposta;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Grupo de Segurados: Beneficiário que mantém vínculo com o Cliente, cônjuge, companheiro, filhos naturais e adotivos, enteados ou tutelados, agregados até 3º grau consanguíneo ou 2º grau por afinidade (conforme lei);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Sem custo para crianças menores de 4 anos;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Exclusão do segurado a qualquer momento, conforme RN 412;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Upgrade no aniversário do contrato.</a:t>
            </a:r>
          </a:p>
        </p:txBody>
      </p:sp>
      <p:pic>
        <p:nvPicPr>
          <p:cNvPr id="8" name="Imagem 7" descr="Uma imagem contendo desenho&#10;&#10;Descrição gerada automaticamente">
            <a:extLst>
              <a:ext uri="{FF2B5EF4-FFF2-40B4-BE49-F238E27FC236}">
                <a16:creationId xmlns:a16="http://schemas.microsoft.com/office/drawing/2014/main" id="{B4100969-9805-4052-9020-A5D5683AFC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t="19154" r="10981" b="17839"/>
          <a:stretch/>
        </p:blipFill>
        <p:spPr>
          <a:xfrm>
            <a:off x="8920161" y="267859"/>
            <a:ext cx="2324101" cy="799814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647A321C-2588-4E2D-BA6B-9EE5AB0C6648}"/>
              </a:ext>
            </a:extLst>
          </p:cNvPr>
          <p:cNvSpPr/>
          <p:nvPr/>
        </p:nvSpPr>
        <p:spPr>
          <a:xfrm>
            <a:off x="91143" y="0"/>
            <a:ext cx="691715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Comparativo de Custos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2730925-47BE-4EC7-9DAB-0F77527F3286}"/>
              </a:ext>
            </a:extLst>
          </p:cNvPr>
          <p:cNvSpPr txBox="1"/>
          <p:nvPr/>
        </p:nvSpPr>
        <p:spPr>
          <a:xfrm>
            <a:off x="276225" y="914440"/>
            <a:ext cx="2455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Proposto III</a:t>
            </a:r>
          </a:p>
        </p:txBody>
      </p:sp>
    </p:spTree>
    <p:extLst>
      <p:ext uri="{BB962C8B-B14F-4D97-AF65-F5344CB8AC3E}">
        <p14:creationId xmlns:p14="http://schemas.microsoft.com/office/powerpoint/2010/main" val="759702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476374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9463" y="1603375"/>
          <a:ext cx="10236200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132714" imgH="2552873" progId="Excel.Sheet.12">
                  <p:embed/>
                </p:oleObj>
              </mc:Choice>
              <mc:Fallback>
                <p:oleObj name="Worksheet" r:id="rId2" imgW="11132714" imgH="2552873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9463" y="1603375"/>
                        <a:ext cx="10236200" cy="239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ângulo 24">
            <a:extLst>
              <a:ext uri="{FF2B5EF4-FFF2-40B4-BE49-F238E27FC236}">
                <a16:creationId xmlns:a16="http://schemas.microsoft.com/office/drawing/2014/main" id="{B441C468-65D4-4E04-A122-D0447A69D6A8}"/>
              </a:ext>
            </a:extLst>
          </p:cNvPr>
          <p:cNvSpPr/>
          <p:nvPr/>
        </p:nvSpPr>
        <p:spPr>
          <a:xfrm>
            <a:off x="8419539" y="134366"/>
            <a:ext cx="3343836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1BAE15-4955-4163-832E-A17370DC60A8}"/>
              </a:ext>
            </a:extLst>
          </p:cNvPr>
          <p:cNvSpPr txBox="1"/>
          <p:nvPr/>
        </p:nvSpPr>
        <p:spPr>
          <a:xfrm>
            <a:off x="779463" y="4187066"/>
            <a:ext cx="5070659" cy="2292935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COBERTURAS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Integral DOC</a:t>
            </a:r>
            <a:r>
              <a:rPr lang="pt-BR" sz="1100" dirty="0">
                <a:solidFill>
                  <a:srgbClr val="2E3C56"/>
                </a:solidFill>
              </a:rPr>
              <a:t>: Rol ANS + Doc. Ortodôntica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Premium </a:t>
            </a:r>
            <a:r>
              <a:rPr lang="pt-BR" sz="1100" b="1" dirty="0" err="1">
                <a:solidFill>
                  <a:srgbClr val="2E3C56"/>
                </a:solidFill>
              </a:rPr>
              <a:t>Lard</a:t>
            </a:r>
            <a:r>
              <a:rPr lang="pt-BR" sz="1100" dirty="0">
                <a:solidFill>
                  <a:srgbClr val="2E3C56"/>
                </a:solidFill>
              </a:rPr>
              <a:t>: Rol ANS +Ortodontia*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Ômega </a:t>
            </a:r>
            <a:r>
              <a:rPr lang="pt-BR" sz="1100" b="1" dirty="0" err="1">
                <a:solidFill>
                  <a:srgbClr val="2E3C56"/>
                </a:solidFill>
              </a:rPr>
              <a:t>Lard</a:t>
            </a:r>
            <a:r>
              <a:rPr lang="pt-BR" sz="1100" dirty="0">
                <a:solidFill>
                  <a:srgbClr val="2E3C56"/>
                </a:solidFill>
              </a:rPr>
              <a:t>: Rol ANS Ampliado +Próteses básicas (Jaqueta acrílica), exceto cerâmica e porcelana).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Master </a:t>
            </a:r>
            <a:r>
              <a:rPr lang="pt-BR" sz="1100" b="1" dirty="0" err="1">
                <a:solidFill>
                  <a:srgbClr val="2E3C56"/>
                </a:solidFill>
              </a:rPr>
              <a:t>Lard</a:t>
            </a:r>
            <a:r>
              <a:rPr lang="pt-BR" sz="1100" dirty="0">
                <a:solidFill>
                  <a:srgbClr val="2E3C56"/>
                </a:solidFill>
              </a:rPr>
              <a:t>: Rol ANS + Ortodontia* + Próteses completa (</a:t>
            </a:r>
            <a:r>
              <a:rPr lang="pt-BR" sz="1100" dirty="0" err="1">
                <a:solidFill>
                  <a:srgbClr val="2E3C56"/>
                </a:solidFill>
              </a:rPr>
              <a:t>JaquetaAcrílica</a:t>
            </a:r>
            <a:r>
              <a:rPr lang="pt-BR" sz="1100" dirty="0">
                <a:solidFill>
                  <a:srgbClr val="2E3C56"/>
                </a:solidFill>
              </a:rPr>
              <a:t>, </a:t>
            </a:r>
            <a:r>
              <a:rPr lang="pt-BR" sz="1100" dirty="0" err="1">
                <a:solidFill>
                  <a:srgbClr val="2E3C56"/>
                </a:solidFill>
              </a:rPr>
              <a:t>Cerômero</a:t>
            </a:r>
            <a:r>
              <a:rPr lang="pt-BR" sz="1100" dirty="0">
                <a:solidFill>
                  <a:srgbClr val="2E3C56"/>
                </a:solidFill>
              </a:rPr>
              <a:t>, cerâmica e porcelana) + Reembolso 1x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Master </a:t>
            </a:r>
            <a:r>
              <a:rPr lang="pt-BR" sz="1100" b="1" dirty="0" err="1">
                <a:solidFill>
                  <a:srgbClr val="2E3C56"/>
                </a:solidFill>
              </a:rPr>
              <a:t>Lale</a:t>
            </a:r>
            <a:r>
              <a:rPr lang="pt-BR" sz="1100" dirty="0">
                <a:solidFill>
                  <a:srgbClr val="2E3C56"/>
                </a:solidFill>
              </a:rPr>
              <a:t>: Rol ANS + Ortodontia* +Próteses completa + Reembolso 1,5X</a:t>
            </a:r>
          </a:p>
          <a:p>
            <a:r>
              <a:rPr lang="pt-BR" sz="1100" dirty="0">
                <a:solidFill>
                  <a:srgbClr val="FF0000"/>
                </a:solidFill>
              </a:rPr>
              <a:t>•Aparelho Ortodôntico: O beneficiário não terá gasto com o aparelho e sua colocação, quando for atendido por um ortodontista credenciado junto a rede </a:t>
            </a:r>
            <a:r>
              <a:rPr lang="pt-BR" sz="1100" dirty="0" err="1">
                <a:solidFill>
                  <a:srgbClr val="FF0000"/>
                </a:solidFill>
              </a:rPr>
              <a:t>Odontoprev</a:t>
            </a:r>
            <a:r>
              <a:rPr lang="pt-BR" sz="1100" dirty="0">
                <a:solidFill>
                  <a:srgbClr val="FF0000"/>
                </a:solidFill>
              </a:rPr>
              <a:t>. Utilizando este benefício, o beneficiário arcará apenas com a primeira consulta e com a manutenção mensal (mínimo 5 obrigatórias), que terão seu valor reduzido e serão pagas diretamente ao profissional.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2089E5-E23A-42CE-A55F-C5DE89355981}"/>
              </a:ext>
            </a:extLst>
          </p:cNvPr>
          <p:cNvSpPr txBox="1"/>
          <p:nvPr/>
        </p:nvSpPr>
        <p:spPr>
          <a:xfrm>
            <a:off x="6032018" y="4187066"/>
            <a:ext cx="4834250" cy="2292935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DIFERENCIAIS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Break </a:t>
            </a:r>
            <a:r>
              <a:rPr lang="pt-BR" sz="1100" dirty="0" err="1">
                <a:solidFill>
                  <a:srgbClr val="2E3C56"/>
                </a:solidFill>
              </a:rPr>
              <a:t>Even</a:t>
            </a:r>
            <a:r>
              <a:rPr lang="pt-BR" sz="1100" dirty="0">
                <a:solidFill>
                  <a:srgbClr val="2E3C56"/>
                </a:solidFill>
              </a:rPr>
              <a:t>: 60%;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Vigência: 24 meses;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Grupo segurado: Titular, dependente e agregados (cônjuge, filhos e dependentes econômicos ou equivalentes, conforme legislação do INSS e declaração do imposto de renda);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Upgrade: Apenas no aniversário do contrato;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</a:t>
            </a:r>
            <a:r>
              <a:rPr lang="pt-BR" sz="1100" dirty="0" err="1">
                <a:solidFill>
                  <a:srgbClr val="2E3C56"/>
                </a:solidFill>
              </a:rPr>
              <a:t>Downgrade</a:t>
            </a:r>
            <a:r>
              <a:rPr lang="pt-BR" sz="1100" dirty="0">
                <a:solidFill>
                  <a:srgbClr val="2E3C56"/>
                </a:solidFill>
              </a:rPr>
              <a:t>: Somente após 12 meses contados da data de inscrição do beneficiário;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Exclusão: Após 12 meses contados da data de inscrição do beneficiário, independente de ter havido utilização do plano.</a:t>
            </a:r>
          </a:p>
          <a:p>
            <a:endParaRPr lang="pt-BR" sz="1100" dirty="0">
              <a:solidFill>
                <a:srgbClr val="2E3C56"/>
              </a:solidFill>
            </a:endParaRPr>
          </a:p>
          <a:p>
            <a:endParaRPr lang="pt-BR" sz="1100" dirty="0">
              <a:solidFill>
                <a:srgbClr val="2E3C56"/>
              </a:solidFill>
            </a:endParaRPr>
          </a:p>
        </p:txBody>
      </p:sp>
      <p:pic>
        <p:nvPicPr>
          <p:cNvPr id="7" name="Imagem 6" descr="Uma imagem contendo desenho, relógio, placar&#10;&#10;Descrição gerada automaticamente">
            <a:extLst>
              <a:ext uri="{FF2B5EF4-FFF2-40B4-BE49-F238E27FC236}">
                <a16:creationId xmlns:a16="http://schemas.microsoft.com/office/drawing/2014/main" id="{F268813F-F633-4454-8D3A-20B53FAA8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10" y="370735"/>
            <a:ext cx="3010093" cy="581765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ECBA5A16-53DF-47A2-8D21-099904DC8A6A}"/>
              </a:ext>
            </a:extLst>
          </p:cNvPr>
          <p:cNvSpPr/>
          <p:nvPr/>
        </p:nvSpPr>
        <p:spPr>
          <a:xfrm>
            <a:off x="91143" y="0"/>
            <a:ext cx="691715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Comparativo de Custos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4FA5922-4784-4C02-B0A4-C3EAE2FD32D5}"/>
              </a:ext>
            </a:extLst>
          </p:cNvPr>
          <p:cNvSpPr txBox="1"/>
          <p:nvPr/>
        </p:nvSpPr>
        <p:spPr>
          <a:xfrm>
            <a:off x="276225" y="914440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Proposto IV</a:t>
            </a:r>
          </a:p>
        </p:txBody>
      </p:sp>
    </p:spTree>
    <p:extLst>
      <p:ext uri="{BB962C8B-B14F-4D97-AF65-F5344CB8AC3E}">
        <p14:creationId xmlns:p14="http://schemas.microsoft.com/office/powerpoint/2010/main" val="3767399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476374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9463" y="1603375"/>
          <a:ext cx="10236200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132714" imgH="2484151" progId="Excel.Sheet.12">
                  <p:embed/>
                </p:oleObj>
              </mc:Choice>
              <mc:Fallback>
                <p:oleObj name="Worksheet" r:id="rId2" imgW="11132714" imgH="2484151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79463" y="1603375"/>
                        <a:ext cx="10236200" cy="2330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ângulo 24">
            <a:extLst>
              <a:ext uri="{FF2B5EF4-FFF2-40B4-BE49-F238E27FC236}">
                <a16:creationId xmlns:a16="http://schemas.microsoft.com/office/drawing/2014/main" id="{B441C468-65D4-4E04-A122-D0447A69D6A8}"/>
              </a:ext>
            </a:extLst>
          </p:cNvPr>
          <p:cNvSpPr/>
          <p:nvPr/>
        </p:nvSpPr>
        <p:spPr>
          <a:xfrm>
            <a:off x="8419539" y="134366"/>
            <a:ext cx="3343836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1BAE15-4955-4163-832E-A17370DC60A8}"/>
              </a:ext>
            </a:extLst>
          </p:cNvPr>
          <p:cNvSpPr txBox="1"/>
          <p:nvPr/>
        </p:nvSpPr>
        <p:spPr>
          <a:xfrm>
            <a:off x="861475" y="4709782"/>
            <a:ext cx="4916486" cy="9387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COBERTURAS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</a:t>
            </a:r>
            <a:r>
              <a:rPr lang="pt-BR" sz="1100" b="1" dirty="0">
                <a:solidFill>
                  <a:srgbClr val="2E3C56"/>
                </a:solidFill>
              </a:rPr>
              <a:t>Básico</a:t>
            </a:r>
            <a:r>
              <a:rPr lang="pt-BR" sz="1100" dirty="0">
                <a:solidFill>
                  <a:srgbClr val="2E3C56"/>
                </a:solidFill>
              </a:rPr>
              <a:t>: Rol Ampliado</a:t>
            </a:r>
          </a:p>
          <a:p>
            <a:r>
              <a:rPr lang="pt-BR" sz="1100" dirty="0">
                <a:solidFill>
                  <a:srgbClr val="212E44"/>
                </a:solidFill>
              </a:rPr>
              <a:t>•</a:t>
            </a:r>
            <a:r>
              <a:rPr lang="pt-BR" sz="1100" b="1" dirty="0">
                <a:solidFill>
                  <a:srgbClr val="212E44"/>
                </a:solidFill>
              </a:rPr>
              <a:t>Clássico</a:t>
            </a:r>
            <a:r>
              <a:rPr lang="pt-BR" sz="1100" dirty="0">
                <a:solidFill>
                  <a:srgbClr val="212E44"/>
                </a:solidFill>
              </a:rPr>
              <a:t>: Rol Ampliado + Ortodontia</a:t>
            </a:r>
          </a:p>
          <a:p>
            <a:r>
              <a:rPr lang="pt-BR" sz="1100" dirty="0">
                <a:solidFill>
                  <a:srgbClr val="212E44"/>
                </a:solidFill>
              </a:rPr>
              <a:t>•</a:t>
            </a:r>
            <a:r>
              <a:rPr lang="pt-BR" sz="1100" b="1" dirty="0">
                <a:solidFill>
                  <a:srgbClr val="212E44"/>
                </a:solidFill>
              </a:rPr>
              <a:t>Especial</a:t>
            </a:r>
            <a:r>
              <a:rPr lang="pt-BR" sz="1100" dirty="0">
                <a:solidFill>
                  <a:srgbClr val="212E44"/>
                </a:solidFill>
              </a:rPr>
              <a:t>: Rol Ampliado + Próteses</a:t>
            </a:r>
          </a:p>
          <a:p>
            <a:r>
              <a:rPr lang="pt-BR" sz="1100" dirty="0">
                <a:solidFill>
                  <a:srgbClr val="212E44"/>
                </a:solidFill>
              </a:rPr>
              <a:t>•</a:t>
            </a:r>
            <a:r>
              <a:rPr lang="pt-BR" sz="1100" b="1" dirty="0">
                <a:solidFill>
                  <a:srgbClr val="212E44"/>
                </a:solidFill>
              </a:rPr>
              <a:t>Executivo</a:t>
            </a:r>
            <a:r>
              <a:rPr lang="pt-BR" sz="1100" dirty="0">
                <a:solidFill>
                  <a:srgbClr val="212E44"/>
                </a:solidFill>
              </a:rPr>
              <a:t>: Rol Ampliado + Ortodontia Completa + Próteses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2089E5-E23A-42CE-A55F-C5DE89355981}"/>
              </a:ext>
            </a:extLst>
          </p:cNvPr>
          <p:cNvSpPr txBox="1"/>
          <p:nvPr/>
        </p:nvSpPr>
        <p:spPr>
          <a:xfrm>
            <a:off x="5979575" y="4709782"/>
            <a:ext cx="4879928" cy="938719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DIFERENCIAIS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endParaRPr lang="pt-BR" sz="1100" dirty="0">
              <a:solidFill>
                <a:srgbClr val="2E3C56"/>
              </a:solidFill>
            </a:endParaRPr>
          </a:p>
          <a:p>
            <a:endParaRPr lang="pt-BR" sz="1100" dirty="0">
              <a:solidFill>
                <a:srgbClr val="2E3C56"/>
              </a:solidFill>
            </a:endParaRPr>
          </a:p>
          <a:p>
            <a:endParaRPr lang="pt-BR" sz="1100" dirty="0">
              <a:solidFill>
                <a:srgbClr val="2E3C56"/>
              </a:solidFill>
            </a:endParaRPr>
          </a:p>
          <a:p>
            <a:endParaRPr lang="pt-BR" sz="1100" dirty="0">
              <a:solidFill>
                <a:srgbClr val="2E3C56"/>
              </a:solidFill>
            </a:endParaRPr>
          </a:p>
        </p:txBody>
      </p:sp>
      <p:pic>
        <p:nvPicPr>
          <p:cNvPr id="5" name="Imagem 4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17D80662-FBF0-4154-9A29-EC7A521A5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200" y="237894"/>
            <a:ext cx="2930485" cy="747693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48CE9594-1F77-4C95-B1B9-04121E53DC6C}"/>
              </a:ext>
            </a:extLst>
          </p:cNvPr>
          <p:cNvSpPr/>
          <p:nvPr/>
        </p:nvSpPr>
        <p:spPr>
          <a:xfrm>
            <a:off x="91143" y="0"/>
            <a:ext cx="691715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Comparativo de Custos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F6E095-234B-4174-A6AF-2D44AA09D8AD}"/>
              </a:ext>
            </a:extLst>
          </p:cNvPr>
          <p:cNvSpPr txBox="1"/>
          <p:nvPr/>
        </p:nvSpPr>
        <p:spPr>
          <a:xfrm>
            <a:off x="276225" y="914440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Proposto V</a:t>
            </a:r>
          </a:p>
        </p:txBody>
      </p:sp>
    </p:spTree>
    <p:extLst>
      <p:ext uri="{BB962C8B-B14F-4D97-AF65-F5344CB8AC3E}">
        <p14:creationId xmlns:p14="http://schemas.microsoft.com/office/powerpoint/2010/main" val="406318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476374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150" y="1600200"/>
          <a:ext cx="10893425" cy="227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862418" imgH="2621170" progId="Excel.Sheet.12">
                  <p:embed/>
                </p:oleObj>
              </mc:Choice>
              <mc:Fallback>
                <p:oleObj name="Worksheet" r:id="rId2" imgW="12862418" imgH="2621170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5150" y="1600200"/>
                        <a:ext cx="10893425" cy="2270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ângulo 24">
            <a:extLst>
              <a:ext uri="{FF2B5EF4-FFF2-40B4-BE49-F238E27FC236}">
                <a16:creationId xmlns:a16="http://schemas.microsoft.com/office/drawing/2014/main" id="{B441C468-65D4-4E04-A122-D0447A69D6A8}"/>
              </a:ext>
            </a:extLst>
          </p:cNvPr>
          <p:cNvSpPr/>
          <p:nvPr/>
        </p:nvSpPr>
        <p:spPr>
          <a:xfrm>
            <a:off x="8419539" y="134366"/>
            <a:ext cx="3343836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1BAE15-4955-4163-832E-A17370DC60A8}"/>
              </a:ext>
            </a:extLst>
          </p:cNvPr>
          <p:cNvSpPr txBox="1"/>
          <p:nvPr/>
        </p:nvSpPr>
        <p:spPr>
          <a:xfrm>
            <a:off x="691966" y="4337882"/>
            <a:ext cx="5156384" cy="430887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COBERTURAS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•Aguardando informações sobre cobertura.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2089E5-E23A-42CE-A55F-C5DE89355981}"/>
              </a:ext>
            </a:extLst>
          </p:cNvPr>
          <p:cNvSpPr txBox="1"/>
          <p:nvPr/>
        </p:nvSpPr>
        <p:spPr>
          <a:xfrm>
            <a:off x="6343650" y="4337882"/>
            <a:ext cx="5156384" cy="430887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DIFERENCIAIS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endParaRPr lang="pt-BR" sz="1100" dirty="0">
              <a:solidFill>
                <a:srgbClr val="2E3C56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95CA52A-8CBF-4926-8668-CDA953D86349}"/>
              </a:ext>
            </a:extLst>
          </p:cNvPr>
          <p:cNvSpPr/>
          <p:nvPr/>
        </p:nvSpPr>
        <p:spPr>
          <a:xfrm>
            <a:off x="91143" y="0"/>
            <a:ext cx="691715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Comparativo de Custos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1C02826-671E-43F9-BBCD-925A6F136D8C}"/>
              </a:ext>
            </a:extLst>
          </p:cNvPr>
          <p:cNvSpPr txBox="1"/>
          <p:nvPr/>
        </p:nvSpPr>
        <p:spPr>
          <a:xfrm>
            <a:off x="276225" y="914440"/>
            <a:ext cx="239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Proposto VI</a:t>
            </a:r>
          </a:p>
        </p:txBody>
      </p:sp>
      <p:pic>
        <p:nvPicPr>
          <p:cNvPr id="21" name="Imagem 20" descr="Uma imagem contendo desenho, placa, comida&#10;&#10;Descrição gerada automaticamente">
            <a:extLst>
              <a:ext uri="{FF2B5EF4-FFF2-40B4-BE49-F238E27FC236}">
                <a16:creationId xmlns:a16="http://schemas.microsoft.com/office/drawing/2014/main" id="{6C4078B1-395D-4C79-910C-BF3B6DFD6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37" y="218795"/>
            <a:ext cx="3108144" cy="9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86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476374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49730"/>
              </p:ext>
            </p:extLst>
          </p:nvPr>
        </p:nvGraphicFramePr>
        <p:xfrm>
          <a:off x="565149" y="1956965"/>
          <a:ext cx="10893425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2862418" imgH="2552873" progId="Excel.Sheet.12">
                  <p:embed/>
                </p:oleObj>
              </mc:Choice>
              <mc:Fallback>
                <p:oleObj name="Worksheet" r:id="rId2" imgW="12862418" imgH="2552873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5149" y="1956965"/>
                        <a:ext cx="10893425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tângulo 24">
            <a:extLst>
              <a:ext uri="{FF2B5EF4-FFF2-40B4-BE49-F238E27FC236}">
                <a16:creationId xmlns:a16="http://schemas.microsoft.com/office/drawing/2014/main" id="{B441C468-65D4-4E04-A122-D0447A69D6A8}"/>
              </a:ext>
            </a:extLst>
          </p:cNvPr>
          <p:cNvSpPr/>
          <p:nvPr/>
        </p:nvSpPr>
        <p:spPr>
          <a:xfrm>
            <a:off x="8419539" y="134366"/>
            <a:ext cx="3343836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1BAE15-4955-4163-832E-A17370DC60A8}"/>
              </a:ext>
            </a:extLst>
          </p:cNvPr>
          <p:cNvSpPr txBox="1"/>
          <p:nvPr/>
        </p:nvSpPr>
        <p:spPr>
          <a:xfrm>
            <a:off x="656948" y="4647355"/>
            <a:ext cx="5191402" cy="1107996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COBERTURAS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•Alfa DOC: Rol Ampliado +Doc. Ortodôntica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•Alfa P: Rol Ampliado + Próteses Removíveis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•Alfa </a:t>
            </a:r>
            <a:r>
              <a:rPr lang="pt-BR" sz="1100" dirty="0" err="1">
                <a:solidFill>
                  <a:srgbClr val="2E3C56"/>
                </a:solidFill>
              </a:rPr>
              <a:t>Orto</a:t>
            </a:r>
            <a:r>
              <a:rPr lang="pt-BR" sz="1100" dirty="0">
                <a:solidFill>
                  <a:srgbClr val="2E3C56"/>
                </a:solidFill>
              </a:rPr>
              <a:t>: Rol Ampliado + Ortodontia Completa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•Alfa Pro: Rol Ampliado + Próteses completa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•Delta Rol Ampliado + Todas as Próteses + Ortodontia + Clareamento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2089E5-E23A-42CE-A55F-C5DE89355981}"/>
              </a:ext>
            </a:extLst>
          </p:cNvPr>
          <p:cNvSpPr txBox="1"/>
          <p:nvPr/>
        </p:nvSpPr>
        <p:spPr>
          <a:xfrm>
            <a:off x="6011861" y="4647355"/>
            <a:ext cx="5446713" cy="1107996"/>
          </a:xfrm>
          <a:prstGeom prst="rect">
            <a:avLst/>
          </a:prstGeom>
          <a:noFill/>
          <a:ln>
            <a:solidFill>
              <a:srgbClr val="336699"/>
            </a:solidFill>
          </a:ln>
        </p:spPr>
        <p:txBody>
          <a:bodyPr wrap="square" rtlCol="0">
            <a:spAutoFit/>
          </a:bodyPr>
          <a:lstStyle/>
          <a:p>
            <a:r>
              <a:rPr lang="pt-BR" sz="1100" b="1" u="sng" dirty="0">
                <a:solidFill>
                  <a:srgbClr val="2E3C56"/>
                </a:solidFill>
              </a:rPr>
              <a:t>DIFERENCIAIS</a:t>
            </a:r>
            <a:r>
              <a:rPr lang="pt-BR" sz="1100" dirty="0">
                <a:solidFill>
                  <a:srgbClr val="2E3C56"/>
                </a:solidFill>
              </a:rPr>
              <a:t>: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Break </a:t>
            </a:r>
            <a:r>
              <a:rPr lang="pt-BR" sz="1100" dirty="0" err="1">
                <a:solidFill>
                  <a:srgbClr val="2E3C56"/>
                </a:solidFill>
              </a:rPr>
              <a:t>Even</a:t>
            </a:r>
            <a:r>
              <a:rPr lang="pt-BR" sz="1100" dirty="0">
                <a:solidFill>
                  <a:srgbClr val="2E3C56"/>
                </a:solidFill>
              </a:rPr>
              <a:t>: 60%;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Vigência: 24 meses;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Elegibilidade – Titulares, dependentes e agregados;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Upgrade: A qualquer momento com carência contratual ou no aniversário do contrato;</a:t>
            </a:r>
          </a:p>
          <a:p>
            <a:r>
              <a:rPr lang="pt-BR" sz="1100" dirty="0">
                <a:solidFill>
                  <a:srgbClr val="2E3C56"/>
                </a:solidFill>
              </a:rPr>
              <a:t>• </a:t>
            </a:r>
            <a:r>
              <a:rPr lang="pt-BR" sz="1100" dirty="0" err="1">
                <a:solidFill>
                  <a:srgbClr val="2E3C56"/>
                </a:solidFill>
              </a:rPr>
              <a:t>Downgrade</a:t>
            </a:r>
            <a:r>
              <a:rPr lang="pt-BR" sz="1100" dirty="0">
                <a:solidFill>
                  <a:srgbClr val="2E3C56"/>
                </a:solidFill>
              </a:rPr>
              <a:t>: No aniversário do contrato.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B27236F-D0EE-4B81-BCAC-66C1E5B297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8666" r="6760" b="24223"/>
          <a:stretch/>
        </p:blipFill>
        <p:spPr>
          <a:xfrm>
            <a:off x="8896350" y="233990"/>
            <a:ext cx="2562225" cy="88660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AB1F2EC7-B10F-41A3-92C3-B0A8DA7C738F}"/>
              </a:ext>
            </a:extLst>
          </p:cNvPr>
          <p:cNvSpPr/>
          <p:nvPr/>
        </p:nvSpPr>
        <p:spPr>
          <a:xfrm>
            <a:off x="91143" y="0"/>
            <a:ext cx="6917150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Comparativo de Custos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920A9C5-6C04-4E0F-99CE-6CA3EA91F84A}"/>
              </a:ext>
            </a:extLst>
          </p:cNvPr>
          <p:cNvSpPr txBox="1"/>
          <p:nvPr/>
        </p:nvSpPr>
        <p:spPr>
          <a:xfrm>
            <a:off x="276225" y="914440"/>
            <a:ext cx="247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Plano Proposto VII</a:t>
            </a:r>
          </a:p>
        </p:txBody>
      </p:sp>
    </p:spTree>
    <p:extLst>
      <p:ext uri="{BB962C8B-B14F-4D97-AF65-F5344CB8AC3E}">
        <p14:creationId xmlns:p14="http://schemas.microsoft.com/office/powerpoint/2010/main" val="1367219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078958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3402329-C155-48E2-84AC-7D83F6659BBE}"/>
              </a:ext>
            </a:extLst>
          </p:cNvPr>
          <p:cNvSpPr/>
          <p:nvPr/>
        </p:nvSpPr>
        <p:spPr>
          <a:xfrm>
            <a:off x="96036" y="123981"/>
            <a:ext cx="101399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Resumo dos Custos – Fatura Mensal</a:t>
            </a:r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9661" y="1846233"/>
          <a:ext cx="11077575" cy="442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66966" imgH="3497580" progId="Excel.Sheet.12">
                  <p:embed/>
                </p:oleObj>
              </mc:Choice>
              <mc:Fallback>
                <p:oleObj name="Worksheet" r:id="rId2" imgW="9166966" imgH="3497580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9661" y="1846233"/>
                        <a:ext cx="11077575" cy="442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5331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5E27FC6-FD1A-4369-815D-77A08866F94D}"/>
              </a:ext>
            </a:extLst>
          </p:cNvPr>
          <p:cNvSpPr/>
          <p:nvPr/>
        </p:nvSpPr>
        <p:spPr>
          <a:xfrm>
            <a:off x="0" y="1"/>
            <a:ext cx="12192000" cy="1078958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0B9E16C-E3F6-4A19-9CD9-57E8EFE345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0037" y="1338740"/>
          <a:ext cx="11591925" cy="522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157495" imgH="4221276" progId="Excel.Sheet.12">
                  <p:embed/>
                </p:oleObj>
              </mc:Choice>
              <mc:Fallback>
                <p:oleObj name="Worksheet" r:id="rId2" imgW="10157495" imgH="4221276" progId="Excel.Sheet.12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D0B9E16C-E3F6-4A19-9CD9-57E8EFE345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0037" y="1338740"/>
                        <a:ext cx="11591925" cy="5226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16697D5E-59D5-477B-97DE-196FF8F235AD}"/>
              </a:ext>
            </a:extLst>
          </p:cNvPr>
          <p:cNvSpPr/>
          <p:nvPr/>
        </p:nvSpPr>
        <p:spPr>
          <a:xfrm>
            <a:off x="96036" y="123981"/>
            <a:ext cx="1013991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48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Resumo dos Custos – Economia Anual</a:t>
            </a:r>
          </a:p>
        </p:txBody>
      </p:sp>
    </p:spTree>
    <p:extLst>
      <p:ext uri="{BB962C8B-B14F-4D97-AF65-F5344CB8AC3E}">
        <p14:creationId xmlns:p14="http://schemas.microsoft.com/office/powerpoint/2010/main" val="3959519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8A37BF08-8BB4-47A0-896D-0D827FD0810A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28526F7D-4E44-4ADA-9DC1-751AFB052376}"/>
              </a:ext>
            </a:extLst>
          </p:cNvPr>
          <p:cNvSpPr/>
          <p:nvPr/>
        </p:nvSpPr>
        <p:spPr>
          <a:xfrm>
            <a:off x="1" y="0"/>
            <a:ext cx="414169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2" name="Espaço Reservado para Imagem 21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7F03FB37-A97D-4AF3-9A3E-4BBF9DABF8F7}"/>
              </a:ext>
            </a:extLst>
          </p:cNvPr>
          <p:cNvPicPr>
            <a:picLocks noGrp="1" noChangeAspect="1"/>
          </p:cNvPicPr>
          <p:nvPr>
            <p:ph type="pic" sz="quarter" idx="4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8" r="27038"/>
          <a:stretch>
            <a:fillRect/>
          </a:stretch>
        </p:blipFill>
        <p:spPr>
          <a:xfrm>
            <a:off x="251010" y="236816"/>
            <a:ext cx="4365812" cy="6384368"/>
          </a:xfrm>
          <a:effectLst>
            <a:innerShdw blurRad="114300">
              <a:prstClr val="black"/>
            </a:innerShdw>
          </a:effectLst>
        </p:spPr>
      </p:pic>
      <p:sp>
        <p:nvSpPr>
          <p:cNvPr id="17" name="SOBRE A ARATU">
            <a:extLst>
              <a:ext uri="{FF2B5EF4-FFF2-40B4-BE49-F238E27FC236}">
                <a16:creationId xmlns:a16="http://schemas.microsoft.com/office/drawing/2014/main" id="{1412C521-87E5-4883-A6C9-96E26ECF112A}"/>
              </a:ext>
            </a:extLst>
          </p:cNvPr>
          <p:cNvSpPr txBox="1"/>
          <p:nvPr/>
        </p:nvSpPr>
        <p:spPr>
          <a:xfrm>
            <a:off x="4867831" y="337152"/>
            <a:ext cx="4616823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4500" cap="all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pt-BR" sz="5000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CONSIDERAÇÕES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F472F21-4E05-4CF3-9625-968BA75D980B}"/>
              </a:ext>
            </a:extLst>
          </p:cNvPr>
          <p:cNvSpPr txBox="1"/>
          <p:nvPr/>
        </p:nvSpPr>
        <p:spPr>
          <a:xfrm>
            <a:off x="4867831" y="1536077"/>
            <a:ext cx="6893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r>
              <a:rPr lang="pt-B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Inserir Texto Aqui</a:t>
            </a:r>
          </a:p>
        </p:txBody>
      </p:sp>
      <p:pic>
        <p:nvPicPr>
          <p:cNvPr id="15" name="Imagem 14" descr="Uma imagem contendo desenho, placar&#10;&#10;Descrição gerada automaticamente">
            <a:hlinkClick r:id="rId3" action="ppaction://hlinksldjump"/>
            <a:extLst>
              <a:ext uri="{FF2B5EF4-FFF2-40B4-BE49-F238E27FC236}">
                <a16:creationId xmlns:a16="http://schemas.microsoft.com/office/drawing/2014/main" id="{03FE4842-8C85-4E34-8C72-02AAAADB3B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22" r="73930" b="38548"/>
          <a:stretch/>
        </p:blipFill>
        <p:spPr>
          <a:xfrm>
            <a:off x="11723521" y="6491152"/>
            <a:ext cx="282048" cy="252000"/>
          </a:xfrm>
          <a:prstGeom prst="rect">
            <a:avLst/>
          </a:prstGeom>
        </p:spPr>
      </p:pic>
      <p:pic>
        <p:nvPicPr>
          <p:cNvPr id="16" name="Imagem 15" descr="Uma imagem contendo objeto, relógio, medidor&#10;&#10;Descrição gerada automaticamente">
            <a:extLst>
              <a:ext uri="{FF2B5EF4-FFF2-40B4-BE49-F238E27FC236}">
                <a16:creationId xmlns:a16="http://schemas.microsoft.com/office/drawing/2014/main" id="{2EAD71F3-8854-4D06-AA54-6F7766829A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67"/>
          <a:stretch/>
        </p:blipFill>
        <p:spPr>
          <a:xfrm>
            <a:off x="11129461" y="6482518"/>
            <a:ext cx="270114" cy="252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DA9BB28-937E-40AA-B104-D44913E4E2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5" t="23124" r="-7234" b="18450"/>
          <a:stretch/>
        </p:blipFill>
        <p:spPr>
          <a:xfrm>
            <a:off x="11407794" y="6437396"/>
            <a:ext cx="359999" cy="360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5352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820DDE57-4CD0-4A6E-B50A-E877E04D777B}"/>
              </a:ext>
            </a:extLst>
          </p:cNvPr>
          <p:cNvSpPr/>
          <p:nvPr/>
        </p:nvSpPr>
        <p:spPr>
          <a:xfrm>
            <a:off x="0" y="4016946"/>
            <a:ext cx="12192000" cy="2866043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9" name="Chart 7">
            <a:extLst>
              <a:ext uri="{FF2B5EF4-FFF2-40B4-BE49-F238E27FC236}">
                <a16:creationId xmlns:a16="http://schemas.microsoft.com/office/drawing/2014/main" id="{146D295E-F070-4BCF-BF3C-3A5CB38D90AE}"/>
              </a:ext>
            </a:extLst>
          </p:cNvPr>
          <p:cNvGraphicFramePr/>
          <p:nvPr/>
        </p:nvGraphicFramePr>
        <p:xfrm>
          <a:off x="-179293" y="3962388"/>
          <a:ext cx="8370584" cy="292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" name="Imagem 24" descr="Uma imagem contendo relógio&#10;&#10;Descrição gerada automaticamente">
            <a:extLst>
              <a:ext uri="{FF2B5EF4-FFF2-40B4-BE49-F238E27FC236}">
                <a16:creationId xmlns:a16="http://schemas.microsoft.com/office/drawing/2014/main" id="{3A5622A7-860B-4DAA-9B55-BEBB789136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03" y="4362912"/>
            <a:ext cx="10278747" cy="2121592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050A2EBD-97D6-40E6-AB7E-E402538A7B2E}"/>
              </a:ext>
            </a:extLst>
          </p:cNvPr>
          <p:cNvSpPr/>
          <p:nvPr/>
        </p:nvSpPr>
        <p:spPr>
          <a:xfrm>
            <a:off x="0" y="3917563"/>
            <a:ext cx="12192000" cy="993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8" name="Imagem 37" descr="Pessoas posando para foto em frente a computador&#10;&#10;Descrição gerada automaticamente">
            <a:extLst>
              <a:ext uri="{FF2B5EF4-FFF2-40B4-BE49-F238E27FC236}">
                <a16:creationId xmlns:a16="http://schemas.microsoft.com/office/drawing/2014/main" id="{24A7BFCA-BC78-4201-B79E-1ECB88800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7009"/>
            <a:ext cx="5663675" cy="423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63B3291-D162-4F8E-824B-655D36F60732}"/>
              </a:ext>
            </a:extLst>
          </p:cNvPr>
          <p:cNvSpPr/>
          <p:nvPr/>
        </p:nvSpPr>
        <p:spPr>
          <a:xfrm>
            <a:off x="1420427" y="373496"/>
            <a:ext cx="9485297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6000" dirty="0">
                <a:ln w="0"/>
                <a:solidFill>
                  <a:srgbClr val="0061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Proposta </a:t>
            </a:r>
            <a:r>
              <a:rPr lang="pt-BR" sz="6000" dirty="0" err="1">
                <a:ln w="0"/>
                <a:solidFill>
                  <a:srgbClr val="0061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Odonto</a:t>
            </a:r>
            <a:r>
              <a:rPr lang="pt-BR" sz="6000" dirty="0">
                <a:ln w="0"/>
                <a:solidFill>
                  <a:srgbClr val="0061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Empresarial</a:t>
            </a:r>
          </a:p>
          <a:p>
            <a:pPr algn="ctr"/>
            <a:r>
              <a:rPr lang="pt-BR" sz="5400" dirty="0">
                <a:ln w="0"/>
                <a:solidFill>
                  <a:srgbClr val="0061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Loja do Corretor </a:t>
            </a:r>
            <a:endParaRPr lang="pt-BR" sz="5400" cap="none" spc="0" dirty="0">
              <a:ln w="0"/>
              <a:solidFill>
                <a:srgbClr val="0061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C17D08D7-08EA-40D1-AAC2-A34BD7D80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751" y="2220155"/>
            <a:ext cx="1651246" cy="14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276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049566A-662C-4E94-A138-68981C393E5B}"/>
              </a:ext>
            </a:extLst>
          </p:cNvPr>
          <p:cNvSpPr/>
          <p:nvPr/>
        </p:nvSpPr>
        <p:spPr>
          <a:xfrm>
            <a:off x="0" y="0"/>
            <a:ext cx="1038225" cy="6879695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F37192B9-6AC3-4481-A3A8-9AC2891854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195331"/>
              </p:ext>
            </p:extLst>
          </p:nvPr>
        </p:nvGraphicFramePr>
        <p:xfrm>
          <a:off x="1225882" y="424066"/>
          <a:ext cx="10687042" cy="620789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666201">
                  <a:extLst>
                    <a:ext uri="{9D8B030D-6E8A-4147-A177-3AD203B41FA5}">
                      <a16:colId xmlns:a16="http://schemas.microsoft.com/office/drawing/2014/main" val="2506347138"/>
                    </a:ext>
                  </a:extLst>
                </a:gridCol>
                <a:gridCol w="596841">
                  <a:extLst>
                    <a:ext uri="{9D8B030D-6E8A-4147-A177-3AD203B41FA5}">
                      <a16:colId xmlns:a16="http://schemas.microsoft.com/office/drawing/2014/main" val="7073023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89460237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273106461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1843649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400371848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663251584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524429559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217309823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179034573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2394945110"/>
                    </a:ext>
                  </a:extLst>
                </a:gridCol>
              </a:tblGrid>
              <a:tr h="356325">
                <a:tc rowSpan="2">
                  <a:txBody>
                    <a:bodyPr/>
                    <a:lstStyle/>
                    <a:p>
                      <a:pPr algn="l"/>
                      <a:r>
                        <a:rPr lang="pt-BR" sz="1800" dirty="0">
                          <a:solidFill>
                            <a:schemeClr val="bg1"/>
                          </a:solidFill>
                        </a:rPr>
                        <a:t>CIDADES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18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</a:rPr>
                        <a:t>UF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180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bg1"/>
                          </a:solidFill>
                        </a:rPr>
                        <a:t>QUANTIDADE DE PRESTADORES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18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81044"/>
                  </a:ext>
                </a:extLst>
              </a:tr>
              <a:tr h="398938">
                <a:tc vMerge="1"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43816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90587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424665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8777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043615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70205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61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61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61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61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61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61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100" b="1" i="0" u="none" strike="noStrike" dirty="0">
                        <a:solidFill>
                          <a:srgbClr val="00618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62314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6060696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63772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857508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016646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66955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4865379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900183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179171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107957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463582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325156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846296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907015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6797914"/>
                  </a:ext>
                </a:extLst>
              </a:tr>
              <a:tr h="259200">
                <a:tc>
                  <a:txBody>
                    <a:bodyPr/>
                    <a:lstStyle/>
                    <a:p>
                      <a:pPr algn="l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pt-BR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11430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618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585471"/>
                  </a:ext>
                </a:extLst>
              </a:tr>
            </a:tbl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id="{3A93698C-4D25-42D9-86F2-2843B48F8226}"/>
              </a:ext>
            </a:extLst>
          </p:cNvPr>
          <p:cNvSpPr/>
          <p:nvPr/>
        </p:nvSpPr>
        <p:spPr>
          <a:xfrm rot="16200000">
            <a:off x="-2485822" y="2998114"/>
            <a:ext cx="6009869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Quantitativo de Rede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00C6C6F-EA36-4DE1-8328-F701365032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8666" r="6760" b="24223"/>
          <a:stretch/>
        </p:blipFill>
        <p:spPr>
          <a:xfrm>
            <a:off x="7355211" y="894755"/>
            <a:ext cx="720000" cy="2491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BA95E45E-A69B-4B1E-B43E-66399B527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8787" b="25993"/>
          <a:stretch/>
        </p:blipFill>
        <p:spPr>
          <a:xfrm>
            <a:off x="8198889" y="908492"/>
            <a:ext cx="828000" cy="224841"/>
          </a:xfrm>
          <a:prstGeom prst="rect">
            <a:avLst/>
          </a:prstGeom>
        </p:spPr>
      </p:pic>
      <p:pic>
        <p:nvPicPr>
          <p:cNvPr id="12" name="Imagem 11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E16E9AE4-C7AC-4C5B-9A64-7C7A3492A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630" y="881382"/>
            <a:ext cx="792000" cy="202073"/>
          </a:xfrm>
          <a:prstGeom prst="rect">
            <a:avLst/>
          </a:prstGeom>
        </p:spPr>
      </p:pic>
      <p:pic>
        <p:nvPicPr>
          <p:cNvPr id="13" name="Imagem 12" descr="Uma imagem contendo desenho, relógio, placar&#10;&#10;Descrição gerada automaticamente">
            <a:extLst>
              <a:ext uri="{FF2B5EF4-FFF2-40B4-BE49-F238E27FC236}">
                <a16:creationId xmlns:a16="http://schemas.microsoft.com/office/drawing/2014/main" id="{38CD6022-7A17-4B44-877D-47712A2A6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582" y="942790"/>
            <a:ext cx="792000" cy="153071"/>
          </a:xfrm>
          <a:prstGeom prst="rect">
            <a:avLst/>
          </a:prstGeom>
        </p:spPr>
      </p:pic>
      <p:pic>
        <p:nvPicPr>
          <p:cNvPr id="14" name="Imagem 13" descr="Uma imagem contendo placa, desenho, relógio&#10;&#10;Descrição gerada automaticamente">
            <a:extLst>
              <a:ext uri="{FF2B5EF4-FFF2-40B4-BE49-F238E27FC236}">
                <a16:creationId xmlns:a16="http://schemas.microsoft.com/office/drawing/2014/main" id="{B16F74B3-D16E-41B8-9EED-01764A3F1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60" y="933817"/>
            <a:ext cx="828000" cy="181772"/>
          </a:xfrm>
          <a:prstGeom prst="rect">
            <a:avLst/>
          </a:prstGeom>
        </p:spPr>
      </p:pic>
      <p:pic>
        <p:nvPicPr>
          <p:cNvPr id="15" name="Imagem 14" descr="Uma imagem contendo desenho&#10;&#10;Descrição gerada automaticamente">
            <a:extLst>
              <a:ext uri="{FF2B5EF4-FFF2-40B4-BE49-F238E27FC236}">
                <a16:creationId xmlns:a16="http://schemas.microsoft.com/office/drawing/2014/main" id="{955ADA43-2DC9-4947-A335-2535167A99E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4" t="19154" r="10981" b="17839"/>
          <a:stretch/>
        </p:blipFill>
        <p:spPr>
          <a:xfrm>
            <a:off x="6355470" y="881382"/>
            <a:ext cx="828000" cy="284947"/>
          </a:xfrm>
          <a:prstGeom prst="rect">
            <a:avLst/>
          </a:prstGeom>
        </p:spPr>
      </p:pic>
      <p:pic>
        <p:nvPicPr>
          <p:cNvPr id="17" name="Imagem 16" descr="Uma imagem contendo relógio&#10;&#10;Descrição gerada automaticamente">
            <a:extLst>
              <a:ext uri="{FF2B5EF4-FFF2-40B4-BE49-F238E27FC236}">
                <a16:creationId xmlns:a16="http://schemas.microsoft.com/office/drawing/2014/main" id="{1E4890CA-D37C-4B21-9DCD-F28159C5F0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74" y="878283"/>
            <a:ext cx="720000" cy="25641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ABD58D7-F923-4678-BB68-28C8409567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1" b="26949"/>
          <a:stretch/>
        </p:blipFill>
        <p:spPr>
          <a:xfrm>
            <a:off x="4483347" y="878363"/>
            <a:ext cx="811751" cy="256477"/>
          </a:xfrm>
          <a:prstGeom prst="rect">
            <a:avLst/>
          </a:prstGeom>
        </p:spPr>
      </p:pic>
      <p:pic>
        <p:nvPicPr>
          <p:cNvPr id="19" name="Imagem 18" descr="Uma imagem contendo desenho, luz&#10;&#10;Descrição gerada automaticamente">
            <a:extLst>
              <a:ext uri="{FF2B5EF4-FFF2-40B4-BE49-F238E27FC236}">
                <a16:creationId xmlns:a16="http://schemas.microsoft.com/office/drawing/2014/main" id="{FA0A3EC4-F058-4339-AE7E-9FEB2BF6B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728" y="859727"/>
            <a:ext cx="720001" cy="2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02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498A1E2-53CD-4702-93AD-D72016E6A807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DB21A5F-242C-4BF4-B229-FA9806355F03}"/>
              </a:ext>
            </a:extLst>
          </p:cNvPr>
          <p:cNvSpPr/>
          <p:nvPr/>
        </p:nvSpPr>
        <p:spPr>
          <a:xfrm>
            <a:off x="9675150" y="4438835"/>
            <a:ext cx="2232000" cy="208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2897818" y="4056211"/>
            <a:ext cx="5931764" cy="217457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0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800" b="1" dirty="0">
                <a:solidFill>
                  <a:schemeClr val="bg1"/>
                </a:solidFill>
                <a:latin typeface="+mj-lt"/>
              </a:rPr>
              <a:t>Obrigado</a:t>
            </a:r>
          </a:p>
        </p:txBody>
      </p:sp>
      <p:pic>
        <p:nvPicPr>
          <p:cNvPr id="8" name="Espaço Reservado para Imagem 7" descr="Mão de pessoa&#10;&#10;Descrição gerada automaticamente com confiança baixa">
            <a:extLst>
              <a:ext uri="{FF2B5EF4-FFF2-40B4-BE49-F238E27FC236}">
                <a16:creationId xmlns:a16="http://schemas.microsoft.com/office/drawing/2014/main" id="{A816E46F-B7A5-4F8D-8A55-38CE580E4BD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0" b="28770"/>
          <a:stretch>
            <a:fillRect/>
          </a:stretch>
        </p:blipFill>
        <p:spPr/>
      </p:pic>
      <p:sp>
        <p:nvSpPr>
          <p:cNvPr id="24" name="Elipse 23">
            <a:extLst>
              <a:ext uri="{FF2B5EF4-FFF2-40B4-BE49-F238E27FC236}">
                <a16:creationId xmlns:a16="http://schemas.microsoft.com/office/drawing/2014/main" id="{B6DEC479-9EBC-47CB-9E48-A393E2FF146D}"/>
              </a:ext>
            </a:extLst>
          </p:cNvPr>
          <p:cNvSpPr/>
          <p:nvPr/>
        </p:nvSpPr>
        <p:spPr>
          <a:xfrm>
            <a:off x="4589755" y="1890944"/>
            <a:ext cx="2547891" cy="254789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51A3E144-4BCD-44FA-BBFA-3454628D3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57" y="2301987"/>
            <a:ext cx="1822486" cy="1570896"/>
          </a:xfrm>
          <a:prstGeom prst="rect">
            <a:avLst/>
          </a:prstGeom>
        </p:spPr>
      </p:pic>
      <p:pic>
        <p:nvPicPr>
          <p:cNvPr id="10" name="Imagem 9" descr="Placa branca com texto preto sobre fundo azul&#10;&#10;Descrição gerada automaticamente">
            <a:extLst>
              <a:ext uri="{FF2B5EF4-FFF2-40B4-BE49-F238E27FC236}">
                <a16:creationId xmlns:a16="http://schemas.microsoft.com/office/drawing/2014/main" id="{19E00AB4-0A52-4AAF-9567-E50F06A88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181" y="4556013"/>
            <a:ext cx="1872000" cy="1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12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Uma imagem contendo objeto, relógio, desenho&#10;&#10;Descrição gerada automaticamente">
            <a:extLst>
              <a:ext uri="{FF2B5EF4-FFF2-40B4-BE49-F238E27FC236}">
                <a16:creationId xmlns:a16="http://schemas.microsoft.com/office/drawing/2014/main" id="{3D624DE8-0FE4-4001-AD0E-D6354295FA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50" y="3021296"/>
            <a:ext cx="2342587" cy="982160"/>
          </a:xfrm>
          <a:prstGeom prst="rect">
            <a:avLst/>
          </a:prstGeom>
        </p:spPr>
      </p:pic>
      <p:pic>
        <p:nvPicPr>
          <p:cNvPr id="20" name="Imagem 19" descr="Fundo preto com letras brancas&#10;&#10;Descrição gerada automaticamente">
            <a:extLst>
              <a:ext uri="{FF2B5EF4-FFF2-40B4-BE49-F238E27FC236}">
                <a16:creationId xmlns:a16="http://schemas.microsoft.com/office/drawing/2014/main" id="{0F0E3178-271E-4E1A-BC23-04842364D8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89" b="91429" l="34417" r="93000">
                        <a14:foregroundMark x1="39833" y1="21111" x2="41417" y2="65556"/>
                        <a14:foregroundMark x1="44333" y1="52222" x2="53833" y2="52063"/>
                        <a14:foregroundMark x1="53833" y1="52063" x2="67333" y2="53810"/>
                        <a14:foregroundMark x1="34667" y1="23175" x2="34583" y2="68889"/>
                        <a14:foregroundMark x1="40000" y1="80159" x2="62417" y2="79048"/>
                        <a14:foregroundMark x1="62417" y1="79048" x2="63083" y2="79365"/>
                        <a14:foregroundMark x1="37167" y1="59841" x2="62833" y2="64286"/>
                        <a14:foregroundMark x1="34500" y1="73968" x2="38917" y2="74286"/>
                        <a14:foregroundMark x1="38917" y1="74286" x2="54083" y2="73651"/>
                        <a14:foregroundMark x1="54083" y1="73651" x2="60917" y2="73651"/>
                        <a14:foregroundMark x1="37500" y1="52222" x2="54750" y2="72540"/>
                        <a14:foregroundMark x1="39083" y1="23492" x2="50583" y2="37619"/>
                        <a14:foregroundMark x1="50583" y1="37619" x2="61333" y2="60159"/>
                        <a14:foregroundMark x1="44750" y1="27619" x2="61750" y2="33968"/>
                        <a14:foregroundMark x1="61750" y1="33968" x2="66000" y2="40476"/>
                        <a14:foregroundMark x1="66000" y1="40476" x2="66583" y2="42540"/>
                        <a14:foregroundMark x1="41583" y1="20159" x2="66083" y2="24603"/>
                        <a14:foregroundMark x1="40500" y1="18889" x2="53000" y2="40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43" t="14711" r="31678" b="14997"/>
          <a:stretch/>
        </p:blipFill>
        <p:spPr>
          <a:xfrm>
            <a:off x="90531" y="1209207"/>
            <a:ext cx="1080828" cy="1084479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DA44745B-6D4C-4A15-BDB9-3DB316729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" y="2869096"/>
            <a:ext cx="1222734" cy="1222734"/>
          </a:xfrm>
          <a:prstGeom prst="rect">
            <a:avLst/>
          </a:prstGeom>
        </p:spPr>
      </p:pic>
      <p:pic>
        <p:nvPicPr>
          <p:cNvPr id="30" name="Imagem 29" descr="Uma imagem contendo garrafa, comida, placa, estacionado&#10;&#10;Descrição gerada automaticamente">
            <a:extLst>
              <a:ext uri="{FF2B5EF4-FFF2-40B4-BE49-F238E27FC236}">
                <a16:creationId xmlns:a16="http://schemas.microsoft.com/office/drawing/2014/main" id="{E972115E-CD01-491C-99E5-5BB293463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6" y="4426402"/>
            <a:ext cx="2489370" cy="935853"/>
          </a:xfrm>
          <a:prstGeom prst="rect">
            <a:avLst/>
          </a:prstGeom>
        </p:spPr>
      </p:pic>
      <p:pic>
        <p:nvPicPr>
          <p:cNvPr id="34" name="Imagem 33" descr="Fundo preto com letras brancas&#10;&#10;Descrição gerada automaticamente">
            <a:extLst>
              <a:ext uri="{FF2B5EF4-FFF2-40B4-BE49-F238E27FC236}">
                <a16:creationId xmlns:a16="http://schemas.microsoft.com/office/drawing/2014/main" id="{8EDA6369-4E77-42BB-BBBC-F98788755A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5" b="25291"/>
          <a:stretch/>
        </p:blipFill>
        <p:spPr>
          <a:xfrm>
            <a:off x="6140316" y="5763213"/>
            <a:ext cx="1841663" cy="912245"/>
          </a:xfrm>
          <a:prstGeom prst="rect">
            <a:avLst/>
          </a:prstGeom>
        </p:spPr>
      </p:pic>
      <p:pic>
        <p:nvPicPr>
          <p:cNvPr id="38" name="Imagem 37" descr="Uma imagem contendo comida, quarto&#10;&#10;Descrição gerada automaticamente">
            <a:extLst>
              <a:ext uri="{FF2B5EF4-FFF2-40B4-BE49-F238E27FC236}">
                <a16:creationId xmlns:a16="http://schemas.microsoft.com/office/drawing/2014/main" id="{107BD08D-5FDD-49F2-90B1-039F7F19D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902" y="1597957"/>
            <a:ext cx="2093865" cy="1180867"/>
          </a:xfrm>
          <a:prstGeom prst="rect">
            <a:avLst/>
          </a:prstGeom>
        </p:spPr>
      </p:pic>
      <p:pic>
        <p:nvPicPr>
          <p:cNvPr id="40" name="Imagem 39" descr="Uma imagem contendo placa&#10;&#10;Descrição gerada automaticamente">
            <a:extLst>
              <a:ext uri="{FF2B5EF4-FFF2-40B4-BE49-F238E27FC236}">
                <a16:creationId xmlns:a16="http://schemas.microsoft.com/office/drawing/2014/main" id="{BD54F308-4605-4D46-94A2-427E1EA3C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116" y="3106657"/>
            <a:ext cx="1766941" cy="1139280"/>
          </a:xfrm>
          <a:prstGeom prst="rect">
            <a:avLst/>
          </a:prstGeom>
        </p:spPr>
      </p:pic>
      <p:pic>
        <p:nvPicPr>
          <p:cNvPr id="44" name="Imagem 43" descr="Uma imagem contendo comida, desenho&#10;&#10;Descrição gerada automaticamente">
            <a:extLst>
              <a:ext uri="{FF2B5EF4-FFF2-40B4-BE49-F238E27FC236}">
                <a16:creationId xmlns:a16="http://schemas.microsoft.com/office/drawing/2014/main" id="{4B5298DC-0545-437F-83A1-A9934D004B4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2" b="21345"/>
          <a:stretch/>
        </p:blipFill>
        <p:spPr>
          <a:xfrm>
            <a:off x="90531" y="5648793"/>
            <a:ext cx="2598126" cy="891091"/>
          </a:xfrm>
          <a:prstGeom prst="rect">
            <a:avLst/>
          </a:prstGeom>
        </p:spPr>
      </p:pic>
      <p:pic>
        <p:nvPicPr>
          <p:cNvPr id="46" name="Imagem 45" descr="Uma imagem contendo desenho, luz&#10;&#10;Descrição gerada automaticamente">
            <a:extLst>
              <a:ext uri="{FF2B5EF4-FFF2-40B4-BE49-F238E27FC236}">
                <a16:creationId xmlns:a16="http://schemas.microsoft.com/office/drawing/2014/main" id="{A4C1A17C-C7E2-4EDD-8417-DDA24AC4B9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178" y="3071418"/>
            <a:ext cx="2745090" cy="982160"/>
          </a:xfrm>
          <a:prstGeom prst="rect">
            <a:avLst/>
          </a:prstGeom>
        </p:spPr>
      </p:pic>
      <p:pic>
        <p:nvPicPr>
          <p:cNvPr id="48" name="Imagem 47" descr="Uma imagem contendo comida, placa, desenho&#10;&#10;Descrição gerada automaticamente">
            <a:extLst>
              <a:ext uri="{FF2B5EF4-FFF2-40B4-BE49-F238E27FC236}">
                <a16:creationId xmlns:a16="http://schemas.microsoft.com/office/drawing/2014/main" id="{03ED81F2-47B7-415C-B40E-2A62F97318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4"/>
          <a:stretch/>
        </p:blipFill>
        <p:spPr>
          <a:xfrm>
            <a:off x="5709370" y="231147"/>
            <a:ext cx="2908339" cy="1084479"/>
          </a:xfrm>
          <a:prstGeom prst="rect">
            <a:avLst/>
          </a:prstGeom>
        </p:spPr>
      </p:pic>
      <p:pic>
        <p:nvPicPr>
          <p:cNvPr id="50" name="Imagem 49" descr="Uma imagem contendo desenho&#10;&#10;Descrição gerada automaticamente">
            <a:extLst>
              <a:ext uri="{FF2B5EF4-FFF2-40B4-BE49-F238E27FC236}">
                <a16:creationId xmlns:a16="http://schemas.microsoft.com/office/drawing/2014/main" id="{25458D92-1FFF-410C-8688-DFA7631C90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66" y="1407679"/>
            <a:ext cx="2186345" cy="1106291"/>
          </a:xfrm>
          <a:prstGeom prst="rect">
            <a:avLst/>
          </a:prstGeom>
        </p:spPr>
      </p:pic>
      <p:pic>
        <p:nvPicPr>
          <p:cNvPr id="52" name="Imagem 51" descr="Uma imagem contendo relógio&#10;&#10;Descrição gerada automaticamente">
            <a:extLst>
              <a:ext uri="{FF2B5EF4-FFF2-40B4-BE49-F238E27FC236}">
                <a16:creationId xmlns:a16="http://schemas.microsoft.com/office/drawing/2014/main" id="{9184E598-69BB-452B-BDD9-3621D019F52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9143"/>
          <a:stretch/>
        </p:blipFill>
        <p:spPr>
          <a:xfrm>
            <a:off x="2960724" y="-33759"/>
            <a:ext cx="2726427" cy="1242967"/>
          </a:xfrm>
          <a:prstGeom prst="rect">
            <a:avLst/>
          </a:prstGeom>
        </p:spPr>
      </p:pic>
      <p:pic>
        <p:nvPicPr>
          <p:cNvPr id="54" name="Imagem 53" descr="Uma imagem contendo desenho&#10;&#10;Descrição gerada automaticamente">
            <a:extLst>
              <a:ext uri="{FF2B5EF4-FFF2-40B4-BE49-F238E27FC236}">
                <a16:creationId xmlns:a16="http://schemas.microsoft.com/office/drawing/2014/main" id="{CCEA4E07-CB42-4530-93AD-129387FEDD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6" y="255333"/>
            <a:ext cx="2839058" cy="881088"/>
          </a:xfrm>
          <a:prstGeom prst="rect">
            <a:avLst/>
          </a:prstGeom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CEE3BDB1-155E-40D3-9B22-81C34E628F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474" y="4440593"/>
            <a:ext cx="3351589" cy="824805"/>
          </a:xfrm>
          <a:prstGeom prst="rect">
            <a:avLst/>
          </a:prstGeom>
        </p:spPr>
      </p:pic>
      <p:pic>
        <p:nvPicPr>
          <p:cNvPr id="64" name="Imagem 63" descr="Uma imagem contendo comida, desenho&#10;&#10;Descrição gerada automaticamente">
            <a:extLst>
              <a:ext uri="{FF2B5EF4-FFF2-40B4-BE49-F238E27FC236}">
                <a16:creationId xmlns:a16="http://schemas.microsoft.com/office/drawing/2014/main" id="{1385FA2C-3EA6-4A0E-9584-0C6B4F3D29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56" y="1290029"/>
            <a:ext cx="1608996" cy="1432007"/>
          </a:xfrm>
          <a:prstGeom prst="rect">
            <a:avLst/>
          </a:prstGeom>
        </p:spPr>
      </p:pic>
      <p:pic>
        <p:nvPicPr>
          <p:cNvPr id="65" name="Imagem 64" descr="Uma imagem contendo desenho&#10;&#10;Descrição gerada automaticamente">
            <a:extLst>
              <a:ext uri="{FF2B5EF4-FFF2-40B4-BE49-F238E27FC236}">
                <a16:creationId xmlns:a16="http://schemas.microsoft.com/office/drawing/2014/main" id="{CB37EEDA-3C06-4263-8713-34F5396CD32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28297" r="7014" b="28956"/>
          <a:stretch/>
        </p:blipFill>
        <p:spPr>
          <a:xfrm>
            <a:off x="8601021" y="4518852"/>
            <a:ext cx="3407625" cy="656091"/>
          </a:xfrm>
          <a:prstGeom prst="rect">
            <a:avLst/>
          </a:prstGeom>
        </p:spPr>
      </p:pic>
      <p:pic>
        <p:nvPicPr>
          <p:cNvPr id="71" name="Imagem 70" descr="Uma imagem contendo desenho, placar, relógio&#10;&#10;Descrição gerada automaticamente">
            <a:extLst>
              <a:ext uri="{FF2B5EF4-FFF2-40B4-BE49-F238E27FC236}">
                <a16:creationId xmlns:a16="http://schemas.microsoft.com/office/drawing/2014/main" id="{CD316CFD-6CDE-41EE-9DF2-EC5B275D695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66" y="4387044"/>
            <a:ext cx="1764352" cy="1000718"/>
          </a:xfrm>
          <a:prstGeom prst="rect">
            <a:avLst/>
          </a:prstGeom>
        </p:spPr>
      </p:pic>
      <p:pic>
        <p:nvPicPr>
          <p:cNvPr id="75" name="Imagem 74" descr="Uma imagem contendo desenho, comida, placar&#10;&#10;Descrição gerada automaticamente">
            <a:extLst>
              <a:ext uri="{FF2B5EF4-FFF2-40B4-BE49-F238E27FC236}">
                <a16:creationId xmlns:a16="http://schemas.microsoft.com/office/drawing/2014/main" id="{1296EA15-D8BE-4B80-9C2F-9BBE514B2A2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651" y="5478836"/>
            <a:ext cx="3648022" cy="982160"/>
          </a:xfrm>
          <a:prstGeom prst="rect">
            <a:avLst/>
          </a:prstGeom>
        </p:spPr>
      </p:pic>
      <p:pic>
        <p:nvPicPr>
          <p:cNvPr id="77" name="Imagem 76" descr="Uma imagem contendo objeto, relógio, desenho&#10;&#10;Descrição gerada automaticamente">
            <a:extLst>
              <a:ext uri="{FF2B5EF4-FFF2-40B4-BE49-F238E27FC236}">
                <a16:creationId xmlns:a16="http://schemas.microsoft.com/office/drawing/2014/main" id="{60A1A2E4-C265-4639-86F6-F8FE5EE44AF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84" y="3120151"/>
            <a:ext cx="2926720" cy="770190"/>
          </a:xfrm>
          <a:prstGeom prst="rect">
            <a:avLst/>
          </a:prstGeom>
        </p:spPr>
      </p:pic>
      <p:pic>
        <p:nvPicPr>
          <p:cNvPr id="83" name="Imagem 82" descr="Uma imagem contendo desenho, placar&#10;&#10;Descrição gerada automaticamente">
            <a:extLst>
              <a:ext uri="{FF2B5EF4-FFF2-40B4-BE49-F238E27FC236}">
                <a16:creationId xmlns:a16="http://schemas.microsoft.com/office/drawing/2014/main" id="{B5401285-E015-4819-A543-D931EA1B05D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77" y="5362255"/>
            <a:ext cx="2598127" cy="1259572"/>
          </a:xfrm>
          <a:prstGeom prst="rect">
            <a:avLst/>
          </a:prstGeom>
        </p:spPr>
      </p:pic>
      <p:pic>
        <p:nvPicPr>
          <p:cNvPr id="85" name="Imagem 84" descr="Uma imagem contendo desenho, texto, placar&#10;&#10;Descrição gerada automaticamente">
            <a:extLst>
              <a:ext uri="{FF2B5EF4-FFF2-40B4-BE49-F238E27FC236}">
                <a16:creationId xmlns:a16="http://schemas.microsoft.com/office/drawing/2014/main" id="{49D5A76E-773A-4012-A809-B0BB7C87BB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154" b="90000" l="2375" r="99750">
                        <a14:foregroundMark x1="2375" y1="57692" x2="3375" y2="70385"/>
                        <a14:foregroundMark x1="15250" y1="66538" x2="15875" y2="77692"/>
                        <a14:foregroundMark x1="28000" y1="71154" x2="28125" y2="79615"/>
                        <a14:foregroundMark x1="28875" y1="51923" x2="28875" y2="51923"/>
                        <a14:foregroundMark x1="51625" y1="64615" x2="51625" y2="80000"/>
                        <a14:foregroundMark x1="60750" y1="68077" x2="61250" y2="81923"/>
                        <a14:foregroundMark x1="85000" y1="57692" x2="84500" y2="77692"/>
                        <a14:foregroundMark x1="84500" y1="77692" x2="83750" y2="79615"/>
                        <a14:foregroundMark x1="92625" y1="51923" x2="94625" y2="63077"/>
                        <a14:foregroundMark x1="2125" y1="33077" x2="3982" y2="32627"/>
                        <a14:foregroundMark x1="65921" y1="32855" x2="85419" y2="34329"/>
                        <a14:foregroundMark x1="62240" y1="32577" x2="62685" y2="32611"/>
                        <a14:foregroundMark x1="48796" y1="31560" x2="49317" y2="31599"/>
                        <a14:foregroundMark x1="45125" y1="68846" x2="45750" y2="83077"/>
                        <a14:foregroundMark x1="3500" y1="16538" x2="3500" y2="16538"/>
                        <a14:foregroundMark x1="12250" y1="13846" x2="12250" y2="13846"/>
                        <a14:foregroundMark x1="15000" y1="19231" x2="15000" y2="19231"/>
                        <a14:foregroundMark x1="21125" y1="18462" x2="21125" y2="18462"/>
                        <a14:foregroundMark x1="23375" y1="18462" x2="23375" y2="18462"/>
                        <a14:foregroundMark x1="31375" y1="17692" x2="31375" y2="17692"/>
                        <a14:foregroundMark x1="37125" y1="14231" x2="37125" y2="14231"/>
                        <a14:foregroundMark x1="44375" y1="20000" x2="44375" y2="20000"/>
                        <a14:foregroundMark x1="46875" y1="16538" x2="46875" y2="16538"/>
                        <a14:foregroundMark x1="52125" y1="18462" x2="52125" y2="18462"/>
                        <a14:foregroundMark x1="52000" y1="6538" x2="52000" y2="6538"/>
                        <a14:foregroundMark x1="56625" y1="15769" x2="56625" y2="15769"/>
                        <a14:foregroundMark x1="59625" y1="18462" x2="59625" y2="18462"/>
                        <a14:foregroundMark x1="64125" y1="19231" x2="64125" y2="19231"/>
                        <a14:foregroundMark x1="69500" y1="15385" x2="69500" y2="15385"/>
                        <a14:foregroundMark x1="89322" y1="33607" x2="95000" y2="34231"/>
                        <a14:foregroundMark x1="95000" y1="34231" x2="99750" y2="33077"/>
                        <a14:foregroundMark x1="62500" y1="32308" x2="63340" y2="32093"/>
                        <a14:foregroundMark x1="47000" y1="34231" x2="50250" y2="34231"/>
                        <a14:backgroundMark x1="9375" y1="28462" x2="16250" y2="26923"/>
                        <a14:backgroundMark x1="16250" y1="26923" x2="47899" y2="29885"/>
                        <a14:backgroundMark x1="8583" y1="31906" x2="9750" y2="31538"/>
                        <a14:backgroundMark x1="50727" y1="31923" x2="62375" y2="31923"/>
                        <a14:backgroundMark x1="28375" y1="22308" x2="28375" y2="22308"/>
                        <a14:backgroundMark x1="43250" y1="20769" x2="43250" y2="20769"/>
                        <a14:backgroundMark x1="66000" y1="20769" x2="66000" y2="20769"/>
                        <a14:backgroundMark x1="11625" y1="15385" x2="11625" y2="15385"/>
                        <a14:backgroundMark x1="99739" y1="33133" x2="99875" y2="33077"/>
                        <a14:backgroundMark x1="99875" y1="33077" x2="99875" y2="33077"/>
                        <a14:backgroundMark x1="85125" y1="35769" x2="85556" y2="35742"/>
                        <a14:backgroundMark x1="4125" y1="31923" x2="9125" y2="31538"/>
                        <a14:backgroundMark x1="87125" y1="31923" x2="87125" y2="31923"/>
                        <a14:backgroundMark x1="87125" y1="31923" x2="87125" y2="31923"/>
                        <a14:backgroundMark x1="87125" y1="31538" x2="87125" y2="31538"/>
                        <a14:backgroundMark x1="86250" y1="31538" x2="89750" y2="31538"/>
                        <a14:backgroundMark x1="63875" y1="31923" x2="66375" y2="30385"/>
                        <a14:backgroundMark x1="63375" y1="31923" x2="64000" y2="31923"/>
                        <a14:backgroundMark x1="63250" y1="31923" x2="63250" y2="31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6471" y="231147"/>
            <a:ext cx="3097586" cy="1006716"/>
          </a:xfrm>
          <a:prstGeom prst="rect">
            <a:avLst/>
          </a:prstGeom>
        </p:spPr>
      </p:pic>
      <p:pic>
        <p:nvPicPr>
          <p:cNvPr id="87" name="Imagem 86" descr="Uma imagem contendo comida, placa&#10;&#10;Descrição gerada automaticamente">
            <a:extLst>
              <a:ext uri="{FF2B5EF4-FFF2-40B4-BE49-F238E27FC236}">
                <a16:creationId xmlns:a16="http://schemas.microsoft.com/office/drawing/2014/main" id="{E73EFE9E-967C-45E0-B1FC-2FC2969A815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11" y="1658230"/>
            <a:ext cx="3030315" cy="8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03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laca, vermelho, tráfego, desenho&#10;&#10;Descrição gerada automaticamente">
            <a:extLst>
              <a:ext uri="{FF2B5EF4-FFF2-40B4-BE49-F238E27FC236}">
                <a16:creationId xmlns:a16="http://schemas.microsoft.com/office/drawing/2014/main" id="{46C7C9AA-3A2F-45BA-B8BD-25D1B4D51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" t="15605" r="5326" b="32171"/>
          <a:stretch/>
        </p:blipFill>
        <p:spPr>
          <a:xfrm>
            <a:off x="97656" y="3010209"/>
            <a:ext cx="4290194" cy="783690"/>
          </a:xfrm>
          <a:prstGeom prst="rect">
            <a:avLst/>
          </a:prstGeom>
        </p:spPr>
      </p:pic>
      <p:pic>
        <p:nvPicPr>
          <p:cNvPr id="5" name="Imagem 4" descr="Uma imagem contendo placa, desenho, relógio&#10;&#10;Descrição gerada automaticamente">
            <a:extLst>
              <a:ext uri="{FF2B5EF4-FFF2-40B4-BE49-F238E27FC236}">
                <a16:creationId xmlns:a16="http://schemas.microsoft.com/office/drawing/2014/main" id="{AA2C1070-9308-48E4-B953-6FBA942A7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6" y="387207"/>
            <a:ext cx="3433288" cy="753714"/>
          </a:xfrm>
          <a:prstGeom prst="rect">
            <a:avLst/>
          </a:prstGeom>
        </p:spPr>
      </p:pic>
      <p:pic>
        <p:nvPicPr>
          <p:cNvPr id="6" name="Imagem 5" descr="Uma imagem contendo relógio&#10;&#10;Descrição gerada automaticamente">
            <a:extLst>
              <a:ext uri="{FF2B5EF4-FFF2-40B4-BE49-F238E27FC236}">
                <a16:creationId xmlns:a16="http://schemas.microsoft.com/office/drawing/2014/main" id="{2FF14629-DEE4-4380-BF3D-66DE1FC2F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27" y="3040240"/>
            <a:ext cx="2358773" cy="8400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0B71CAD-1BE7-4E26-AED5-13135F8E59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28666" r="6760" b="24223"/>
          <a:stretch/>
        </p:blipFill>
        <p:spPr>
          <a:xfrm>
            <a:off x="3751845" y="1669950"/>
            <a:ext cx="2788022" cy="964734"/>
          </a:xfrm>
          <a:prstGeom prst="rect">
            <a:avLst/>
          </a:prstGeom>
        </p:spPr>
      </p:pic>
      <p:pic>
        <p:nvPicPr>
          <p:cNvPr id="8" name="Imagem 7" descr="Uma imagem contendo desenho, relógio&#10;&#10;Descrição gerada automaticamente">
            <a:extLst>
              <a:ext uri="{FF2B5EF4-FFF2-40B4-BE49-F238E27FC236}">
                <a16:creationId xmlns:a16="http://schemas.microsoft.com/office/drawing/2014/main" id="{42CF317D-BE0B-4CE8-9FC5-DD818B651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00" y="325042"/>
            <a:ext cx="2805146" cy="715715"/>
          </a:xfrm>
          <a:prstGeom prst="rect">
            <a:avLst/>
          </a:prstGeom>
        </p:spPr>
      </p:pic>
      <p:pic>
        <p:nvPicPr>
          <p:cNvPr id="9" name="Imagem 8" descr="Uma imagem contendo comida, placa&#10;&#10;Descrição gerada automaticamente">
            <a:extLst>
              <a:ext uri="{FF2B5EF4-FFF2-40B4-BE49-F238E27FC236}">
                <a16:creationId xmlns:a16="http://schemas.microsoft.com/office/drawing/2014/main" id="{B1514913-FEC2-4AB2-AED8-53CC00A51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9" y="243562"/>
            <a:ext cx="2358773" cy="100373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0263D50-B1E5-4E13-9C80-CE9F8A84C9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t="6378" r="8769" b="23608"/>
          <a:stretch/>
        </p:blipFill>
        <p:spPr>
          <a:xfrm>
            <a:off x="8743041" y="3040240"/>
            <a:ext cx="3448959" cy="908192"/>
          </a:xfrm>
          <a:prstGeom prst="rect">
            <a:avLst/>
          </a:prstGeom>
        </p:spPr>
      </p:pic>
      <p:pic>
        <p:nvPicPr>
          <p:cNvPr id="11" name="Imagem 10" descr="Uma imagem contendo placar, relógio&#10;&#10;Descrição gerada automaticamente">
            <a:extLst>
              <a:ext uri="{FF2B5EF4-FFF2-40B4-BE49-F238E27FC236}">
                <a16:creationId xmlns:a16="http://schemas.microsoft.com/office/drawing/2014/main" id="{18562114-BBEA-4884-914E-AFDA46423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9" y="1738957"/>
            <a:ext cx="3249661" cy="840038"/>
          </a:xfrm>
          <a:prstGeom prst="rect">
            <a:avLst/>
          </a:prstGeom>
        </p:spPr>
      </p:pic>
      <p:pic>
        <p:nvPicPr>
          <p:cNvPr id="12" name="Imagem 11" descr="Fundo preto com letras brancas&#10;&#10;Descrição gerada automaticamente">
            <a:extLst>
              <a:ext uri="{FF2B5EF4-FFF2-40B4-BE49-F238E27FC236}">
                <a16:creationId xmlns:a16="http://schemas.microsoft.com/office/drawing/2014/main" id="{D679590D-6781-4618-B28A-08D1AA0CC3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77" y="2735749"/>
            <a:ext cx="1847731" cy="1753901"/>
          </a:xfrm>
          <a:prstGeom prst="rect">
            <a:avLst/>
          </a:prstGeom>
        </p:spPr>
      </p:pic>
      <p:pic>
        <p:nvPicPr>
          <p:cNvPr id="13" name="Imagem 12" descr="Uma imagem contendo placar, desenho&#10;&#10;Descrição gerada automaticamente">
            <a:extLst>
              <a:ext uri="{FF2B5EF4-FFF2-40B4-BE49-F238E27FC236}">
                <a16:creationId xmlns:a16="http://schemas.microsoft.com/office/drawing/2014/main" id="{905B600A-3464-41FB-B72B-B02C9F4E4A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790" y="1669950"/>
            <a:ext cx="1742867" cy="1163363"/>
          </a:xfrm>
          <a:prstGeom prst="rect">
            <a:avLst/>
          </a:prstGeom>
        </p:spPr>
      </p:pic>
      <p:pic>
        <p:nvPicPr>
          <p:cNvPr id="14" name="Imagem 13" descr="Uma imagem contendo desenho, relógio, placar&#10;&#10;Descrição gerada automaticamente">
            <a:extLst>
              <a:ext uri="{FF2B5EF4-FFF2-40B4-BE49-F238E27FC236}">
                <a16:creationId xmlns:a16="http://schemas.microsoft.com/office/drawing/2014/main" id="{214C696C-72D9-49E9-9D41-DEF21C4F19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3" y="5663187"/>
            <a:ext cx="3987334" cy="770638"/>
          </a:xfrm>
          <a:prstGeom prst="rect">
            <a:avLst/>
          </a:prstGeom>
        </p:spPr>
      </p:pic>
      <p:pic>
        <p:nvPicPr>
          <p:cNvPr id="15" name="Imagem 14" descr="Uma imagem contendo desenho, guarda-chuva&#10;&#10;Descrição gerada automaticamente">
            <a:extLst>
              <a:ext uri="{FF2B5EF4-FFF2-40B4-BE49-F238E27FC236}">
                <a16:creationId xmlns:a16="http://schemas.microsoft.com/office/drawing/2014/main" id="{4760D1AC-AFB9-48FE-A2E8-FB42DE9565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139" y="3853313"/>
            <a:ext cx="994230" cy="1511230"/>
          </a:xfrm>
          <a:prstGeom prst="rect">
            <a:avLst/>
          </a:prstGeom>
        </p:spPr>
      </p:pic>
      <p:pic>
        <p:nvPicPr>
          <p:cNvPr id="16" name="Imagem 15" descr="Uma imagem contendo comida, desenho&#10;&#10;Descrição gerada automaticamente">
            <a:extLst>
              <a:ext uri="{FF2B5EF4-FFF2-40B4-BE49-F238E27FC236}">
                <a16:creationId xmlns:a16="http://schemas.microsoft.com/office/drawing/2014/main" id="{13EBD83F-51AF-4671-9CB1-0F95363E13E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40333" r="12023" b="17557"/>
          <a:stretch/>
        </p:blipFill>
        <p:spPr>
          <a:xfrm>
            <a:off x="4281500" y="4608928"/>
            <a:ext cx="2788022" cy="876955"/>
          </a:xfrm>
          <a:prstGeom prst="rect">
            <a:avLst/>
          </a:prstGeom>
        </p:spPr>
      </p:pic>
      <p:pic>
        <p:nvPicPr>
          <p:cNvPr id="17" name="Imagem 16" descr="Uma imagem contendo desenho&#10;&#10;Descrição gerada automaticamente">
            <a:extLst>
              <a:ext uri="{FF2B5EF4-FFF2-40B4-BE49-F238E27FC236}">
                <a16:creationId xmlns:a16="http://schemas.microsoft.com/office/drawing/2014/main" id="{9C0642E4-19E1-42FE-88A4-023D3AA9417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9" t="9921" r="20969" b="3328"/>
          <a:stretch/>
        </p:blipFill>
        <p:spPr>
          <a:xfrm>
            <a:off x="7778860" y="4000969"/>
            <a:ext cx="1571306" cy="1296066"/>
          </a:xfrm>
          <a:prstGeom prst="rect">
            <a:avLst/>
          </a:prstGeom>
        </p:spPr>
      </p:pic>
      <p:pic>
        <p:nvPicPr>
          <p:cNvPr id="18" name="Imagem 17" descr="Uma imagem contendo placa, placar, quarto&#10;&#10;Descrição gerada automaticamente">
            <a:extLst>
              <a:ext uri="{FF2B5EF4-FFF2-40B4-BE49-F238E27FC236}">
                <a16:creationId xmlns:a16="http://schemas.microsoft.com/office/drawing/2014/main" id="{457AF19A-307B-47DC-A142-BEC4078647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6" y="4649002"/>
            <a:ext cx="3085004" cy="899204"/>
          </a:xfrm>
          <a:prstGeom prst="rect">
            <a:avLst/>
          </a:prstGeom>
        </p:spPr>
      </p:pic>
      <p:pic>
        <p:nvPicPr>
          <p:cNvPr id="20" name="Imagem 19" descr="Uma imagem contendo desenho, placa, comida&#10;&#10;Descrição gerada automaticamente">
            <a:extLst>
              <a:ext uri="{FF2B5EF4-FFF2-40B4-BE49-F238E27FC236}">
                <a16:creationId xmlns:a16="http://schemas.microsoft.com/office/drawing/2014/main" id="{BE309ED8-F42D-4165-BA78-5341247934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8" y="1655008"/>
            <a:ext cx="3244664" cy="953987"/>
          </a:xfrm>
          <a:prstGeom prst="rect">
            <a:avLst/>
          </a:prstGeom>
        </p:spPr>
      </p:pic>
      <p:pic>
        <p:nvPicPr>
          <p:cNvPr id="21" name="Imagem 20" descr="Uma imagem contendo placar, desenho&#10;&#10;Descrição gerada automaticamente">
            <a:extLst>
              <a:ext uri="{FF2B5EF4-FFF2-40B4-BE49-F238E27FC236}">
                <a16:creationId xmlns:a16="http://schemas.microsoft.com/office/drawing/2014/main" id="{3E8CA12D-5EA0-4603-95CB-343B86EB02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t="12587" r="13027" b="13392"/>
          <a:stretch/>
        </p:blipFill>
        <p:spPr>
          <a:xfrm>
            <a:off x="7864663" y="5485883"/>
            <a:ext cx="1756755" cy="1087652"/>
          </a:xfrm>
          <a:prstGeom prst="rect">
            <a:avLst/>
          </a:prstGeom>
        </p:spPr>
      </p:pic>
      <p:pic>
        <p:nvPicPr>
          <p:cNvPr id="22" name="Imagem 21" descr="Uma imagem contendo desenho&#10;&#10;Descrição gerada automaticamente">
            <a:extLst>
              <a:ext uri="{FF2B5EF4-FFF2-40B4-BE49-F238E27FC236}">
                <a16:creationId xmlns:a16="http://schemas.microsoft.com/office/drawing/2014/main" id="{8C1B06BD-0309-4BC3-9459-B05D24DF430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2" r="13089"/>
          <a:stretch/>
        </p:blipFill>
        <p:spPr>
          <a:xfrm>
            <a:off x="4625421" y="5673222"/>
            <a:ext cx="2698811" cy="1090329"/>
          </a:xfrm>
          <a:prstGeom prst="rect">
            <a:avLst/>
          </a:prstGeom>
        </p:spPr>
      </p:pic>
      <p:pic>
        <p:nvPicPr>
          <p:cNvPr id="24" name="Imagem 23" descr="Uma imagem contendo luz, comida&#10;&#10;Descrição gerada automaticamente">
            <a:extLst>
              <a:ext uri="{FF2B5EF4-FFF2-40B4-BE49-F238E27FC236}">
                <a16:creationId xmlns:a16="http://schemas.microsoft.com/office/drawing/2014/main" id="{6B6641F5-0F40-499C-B742-5A57086D2A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42" y="122242"/>
            <a:ext cx="2803474" cy="121347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872D05E6-AAA7-49C0-BD2B-BA435A59785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7"/>
          <a:stretch/>
        </p:blipFill>
        <p:spPr>
          <a:xfrm>
            <a:off x="10209815" y="5485883"/>
            <a:ext cx="1605986" cy="1292931"/>
          </a:xfrm>
          <a:prstGeom prst="rect">
            <a:avLst/>
          </a:prstGeom>
        </p:spPr>
      </p:pic>
      <p:pic>
        <p:nvPicPr>
          <p:cNvPr id="26" name="Imagem 25" descr="Uma imagem contendo desenho&#10;&#10;Descrição gerada automaticamente">
            <a:extLst>
              <a:ext uri="{FF2B5EF4-FFF2-40B4-BE49-F238E27FC236}">
                <a16:creationId xmlns:a16="http://schemas.microsoft.com/office/drawing/2014/main" id="{63975A94-A8EA-4607-92EB-C560F5E486C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13540" y1="27034" x2="13540" y2="27034"/>
                        <a14:foregroundMark x1="21739" y1="32808" x2="21739" y2="32808"/>
                        <a14:foregroundMark x1="27081" y1="29659" x2="27081" y2="29659"/>
                        <a14:foregroundMark x1="29068" y1="28871" x2="29068" y2="28871"/>
                        <a14:foregroundMark x1="37516" y1="30709" x2="37516" y2="30709"/>
                        <a14:foregroundMark x1="36025" y1="28609" x2="36025" y2="28609"/>
                        <a14:foregroundMark x1="47081" y1="29921" x2="47081" y2="29921"/>
                        <a14:foregroundMark x1="44348" y1="33071" x2="44348" y2="33071"/>
                        <a14:foregroundMark x1="46708" y1="25197" x2="46708" y2="25197"/>
                        <a14:foregroundMark x1="55528" y1="29134" x2="55528" y2="29134"/>
                        <a14:foregroundMark x1="55528" y1="34383" x2="55528" y2="34383"/>
                        <a14:foregroundMark x1="58137" y1="35958" x2="58137" y2="35958"/>
                        <a14:foregroundMark x1="58012" y1="25984" x2="58012" y2="25984"/>
                        <a14:foregroundMark x1="60373" y1="34383" x2="60373" y2="34383"/>
                        <a14:foregroundMark x1="62857" y1="29396" x2="62857" y2="29396"/>
                        <a14:foregroundMark x1="70932" y1="34383" x2="70932" y2="34383"/>
                        <a14:foregroundMark x1="69938" y1="29134" x2="69938" y2="29134"/>
                        <a14:foregroundMark x1="71180" y1="38320" x2="71180" y2="38320"/>
                        <a14:foregroundMark x1="13540" y1="34121" x2="13540" y2="34121"/>
                        <a14:foregroundMark x1="82236" y1="19423" x2="82236" y2="19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6" t="14224" r="11111" b="54809"/>
          <a:stretch/>
        </p:blipFill>
        <p:spPr>
          <a:xfrm>
            <a:off x="548252" y="3902919"/>
            <a:ext cx="2974019" cy="55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56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820DDE57-4CD0-4A6E-B50A-E877E04D777B}"/>
              </a:ext>
            </a:extLst>
          </p:cNvPr>
          <p:cNvSpPr/>
          <p:nvPr/>
        </p:nvSpPr>
        <p:spPr>
          <a:xfrm>
            <a:off x="0" y="3744954"/>
            <a:ext cx="12192000" cy="3105519"/>
          </a:xfrm>
          <a:prstGeom prst="rect">
            <a:avLst/>
          </a:prstGeom>
          <a:solidFill>
            <a:srgbClr val="00618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050A2EBD-97D6-40E6-AB7E-E402538A7B2E}"/>
              </a:ext>
            </a:extLst>
          </p:cNvPr>
          <p:cNvSpPr/>
          <p:nvPr/>
        </p:nvSpPr>
        <p:spPr>
          <a:xfrm>
            <a:off x="0" y="3645570"/>
            <a:ext cx="12192000" cy="993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DF51351-A150-44BD-9979-80779661A7A1}"/>
              </a:ext>
            </a:extLst>
          </p:cNvPr>
          <p:cNvSpPr txBox="1"/>
          <p:nvPr/>
        </p:nvSpPr>
        <p:spPr>
          <a:xfrm>
            <a:off x="82142" y="4030656"/>
            <a:ext cx="7321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n w="0"/>
                <a:solidFill>
                  <a:schemeClr val="bg1"/>
                </a:solidFill>
              </a:rPr>
              <a:t>Proposta </a:t>
            </a:r>
            <a:r>
              <a:rPr lang="pt-BR" sz="4400" b="1" dirty="0" err="1">
                <a:ln w="0"/>
                <a:solidFill>
                  <a:schemeClr val="bg1"/>
                </a:solidFill>
              </a:rPr>
              <a:t>Odonto</a:t>
            </a:r>
            <a:r>
              <a:rPr lang="pt-BR" sz="4400" b="1" dirty="0">
                <a:ln w="0"/>
                <a:solidFill>
                  <a:schemeClr val="bg1"/>
                </a:solidFill>
              </a:rPr>
              <a:t> Empresarial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9705AE53-1712-45A6-9752-3ACBC1C5B1F6}"/>
              </a:ext>
            </a:extLst>
          </p:cNvPr>
          <p:cNvGrpSpPr/>
          <p:nvPr/>
        </p:nvGrpSpPr>
        <p:grpSpPr>
          <a:xfrm>
            <a:off x="0" y="5432612"/>
            <a:ext cx="7763435" cy="1217175"/>
            <a:chOff x="782669" y="306063"/>
            <a:chExt cx="5952786" cy="2932455"/>
          </a:xfr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2" name="Graphic 1">
              <a:extLst>
                <a:ext uri="{FF2B5EF4-FFF2-40B4-BE49-F238E27FC236}">
                  <a16:creationId xmlns:a16="http://schemas.microsoft.com/office/drawing/2014/main" id="{BEA3A8A3-94EF-4A4E-B825-5A34D6381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2166"/>
            <a:stretch/>
          </p:blipFill>
          <p:spPr>
            <a:xfrm>
              <a:off x="782669" y="306063"/>
              <a:ext cx="3011382" cy="2932455"/>
            </a:xfrm>
            <a:prstGeom prst="rect">
              <a:avLst/>
            </a:prstGeom>
          </p:spPr>
        </p:pic>
        <p:pic>
          <p:nvPicPr>
            <p:cNvPr id="23" name="Graphic 1">
              <a:extLst>
                <a:ext uri="{FF2B5EF4-FFF2-40B4-BE49-F238E27FC236}">
                  <a16:creationId xmlns:a16="http://schemas.microsoft.com/office/drawing/2014/main" id="{FF8DCF8A-5662-4FD7-A569-70EEDD6BE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62166"/>
            <a:stretch/>
          </p:blipFill>
          <p:spPr>
            <a:xfrm flipH="1">
              <a:off x="3724073" y="306063"/>
              <a:ext cx="3011382" cy="2932455"/>
            </a:xfrm>
            <a:prstGeom prst="rect">
              <a:avLst/>
            </a:prstGeom>
          </p:spPr>
        </p:pic>
      </p:grpSp>
      <p:pic>
        <p:nvPicPr>
          <p:cNvPr id="12" name="Imagem 11" descr="Pessoas posando para foto em fundo branco&#10;&#10;Descrição gerada automaticamente">
            <a:extLst>
              <a:ext uri="{FF2B5EF4-FFF2-40B4-BE49-F238E27FC236}">
                <a16:creationId xmlns:a16="http://schemas.microsoft.com/office/drawing/2014/main" id="{4156B6EE-E0B2-4E66-90BD-5C5AAFDB0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009" y="2864430"/>
            <a:ext cx="5515992" cy="39715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Uma imagem contendo Ícone&#10;&#10;Descrição gerada automaticamente">
            <a:extLst>
              <a:ext uri="{FF2B5EF4-FFF2-40B4-BE49-F238E27FC236}">
                <a16:creationId xmlns:a16="http://schemas.microsoft.com/office/drawing/2014/main" id="{4429C9B6-7215-4509-B7F8-647702DA6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449" y="752235"/>
            <a:ext cx="5799101" cy="16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D89DA17-EFCF-4032-B13C-857CEBF8AEF0}"/>
              </a:ext>
            </a:extLst>
          </p:cNvPr>
          <p:cNvSpPr/>
          <p:nvPr/>
        </p:nvSpPr>
        <p:spPr>
          <a:xfrm>
            <a:off x="-1" y="0"/>
            <a:ext cx="12191999" cy="3428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CBBB2588-D8A4-4A7D-B9E4-98A40D9F61DC}"/>
              </a:ext>
            </a:extLst>
          </p:cNvPr>
          <p:cNvSpPr/>
          <p:nvPr/>
        </p:nvSpPr>
        <p:spPr>
          <a:xfrm>
            <a:off x="612281" y="274261"/>
            <a:ext cx="11065838" cy="302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C141CCEE-7AE9-4F5A-8D40-0E4E762EF6BE}"/>
              </a:ext>
            </a:extLst>
          </p:cNvPr>
          <p:cNvSpPr/>
          <p:nvPr/>
        </p:nvSpPr>
        <p:spPr>
          <a:xfrm>
            <a:off x="0" y="3301090"/>
            <a:ext cx="12192000" cy="3556910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52D8891-6D24-40C1-A738-DB08627D19C0}"/>
              </a:ext>
            </a:extLst>
          </p:cNvPr>
          <p:cNvSpPr/>
          <p:nvPr/>
        </p:nvSpPr>
        <p:spPr>
          <a:xfrm>
            <a:off x="612281" y="3549940"/>
            <a:ext cx="11049189" cy="3001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2E3C56"/>
              </a:solidFill>
            </a:endParaRPr>
          </a:p>
        </p:txBody>
      </p:sp>
      <p:grpSp>
        <p:nvGrpSpPr>
          <p:cNvPr id="8" name="Group 19">
            <a:extLst>
              <a:ext uri="{FF2B5EF4-FFF2-40B4-BE49-F238E27FC236}">
                <a16:creationId xmlns:a16="http://schemas.microsoft.com/office/drawing/2014/main" id="{8219121E-F8C1-4605-9174-97009C1C09AA}"/>
              </a:ext>
            </a:extLst>
          </p:cNvPr>
          <p:cNvGrpSpPr/>
          <p:nvPr/>
        </p:nvGrpSpPr>
        <p:grpSpPr>
          <a:xfrm>
            <a:off x="4418794" y="1511232"/>
            <a:ext cx="351036" cy="239909"/>
            <a:chOff x="5461149" y="925714"/>
            <a:chExt cx="230197" cy="203038"/>
          </a:xfr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Block Arc 28">
              <a:extLst>
                <a:ext uri="{FF2B5EF4-FFF2-40B4-BE49-F238E27FC236}">
                  <a16:creationId xmlns:a16="http://schemas.microsoft.com/office/drawing/2014/main" id="{5846941F-1EAB-4E94-AD17-A608F3818BCC}"/>
                </a:ext>
              </a:extLst>
            </p:cNvPr>
            <p:cNvSpPr/>
            <p:nvPr/>
          </p:nvSpPr>
          <p:spPr>
            <a:xfrm rot="16200000" flipH="1">
              <a:off x="5408651" y="978213"/>
              <a:ext cx="203037" cy="98041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grpFill/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/>
                </a:solidFill>
              </a:endParaRPr>
            </a:p>
          </p:txBody>
        </p:sp>
        <p:sp>
          <p:nvSpPr>
            <p:cNvPr id="16" name="Block Arc 28">
              <a:extLst>
                <a:ext uri="{FF2B5EF4-FFF2-40B4-BE49-F238E27FC236}">
                  <a16:creationId xmlns:a16="http://schemas.microsoft.com/office/drawing/2014/main" id="{6ACFC00E-8DA2-4AD5-894C-B6D48DAA3C8D}"/>
                </a:ext>
              </a:extLst>
            </p:cNvPr>
            <p:cNvSpPr/>
            <p:nvPr/>
          </p:nvSpPr>
          <p:spPr>
            <a:xfrm rot="16200000" flipH="1">
              <a:off x="5540807" y="978212"/>
              <a:ext cx="203038" cy="98041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grpFill/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8FA070B-864E-4E75-9689-996EDF647845}"/>
              </a:ext>
            </a:extLst>
          </p:cNvPr>
          <p:cNvSpPr txBox="1"/>
          <p:nvPr/>
        </p:nvSpPr>
        <p:spPr>
          <a:xfrm>
            <a:off x="752866" y="3737794"/>
            <a:ext cx="1075137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2300" dirty="0">
                <a:solidFill>
                  <a:srgbClr val="2E3C56"/>
                </a:solidFill>
                <a:cs typeface="Arial" pitchFamily="34" charset="0"/>
              </a:rPr>
              <a:t>A Suporte Corretora é uma empresa presente no mercado nacional desde 2010, com atuação no gerenciamento de riscos e serviços especializados para empresas, sendo referência neste segmento.</a:t>
            </a:r>
          </a:p>
          <a:p>
            <a:r>
              <a:rPr lang="pt-BR" altLang="ko-KR" sz="2300" dirty="0">
                <a:solidFill>
                  <a:srgbClr val="2E3C56"/>
                </a:solidFill>
                <a:cs typeface="Arial" pitchFamily="34" charset="0"/>
              </a:rPr>
              <a:t>Com uma equipe de ponta e multidisciplinar de profissionais com formação específica na área, nossa corretora destaca-se pela tradição e experiência na gestão de seguros, utilizando modernos recursos de tecnologia e produtos atuais, gerando soluções inovadoras na análise de riscos.</a:t>
            </a:r>
          </a:p>
          <a:p>
            <a:endParaRPr lang="pt-BR" altLang="ko-KR" sz="2300" dirty="0">
              <a:solidFill>
                <a:srgbClr val="2E3C56"/>
              </a:solidFill>
              <a:cs typeface="Arial" pitchFamily="34" charset="0"/>
            </a:endParaRP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2164C249-72DF-4029-A2CE-DDF46BC290AF}"/>
              </a:ext>
            </a:extLst>
          </p:cNvPr>
          <p:cNvSpPr txBox="1"/>
          <p:nvPr/>
        </p:nvSpPr>
        <p:spPr>
          <a:xfrm>
            <a:off x="4734320" y="1415197"/>
            <a:ext cx="695276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2300" dirty="0">
                <a:solidFill>
                  <a:srgbClr val="2E3C56"/>
                </a:solidFill>
                <a:cs typeface="Arial" pitchFamily="34" charset="0"/>
              </a:rPr>
              <a:t>Sempre em sintonia com os princípios da empresa, contribuindo para que nosso cliente ocupe uma posição de destaque e respeito no mercado em que atua.</a:t>
            </a:r>
            <a:endParaRPr lang="en-US" altLang="ko-KR" sz="2300" dirty="0">
              <a:solidFill>
                <a:srgbClr val="2E3C56"/>
              </a:solidFill>
              <a:cs typeface="Arial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292FC740-0261-433D-B814-2BE801085BFF}"/>
              </a:ext>
            </a:extLst>
          </p:cNvPr>
          <p:cNvSpPr/>
          <p:nvPr/>
        </p:nvSpPr>
        <p:spPr>
          <a:xfrm>
            <a:off x="5434775" y="611276"/>
            <a:ext cx="4908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1" cap="none" spc="0" dirty="0">
                <a:ln w="0"/>
                <a:solidFill>
                  <a:srgbClr val="2E3C5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SUPORTE CORRETORA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BD28E80-A274-4707-B866-AE2996CFC69A}"/>
              </a:ext>
            </a:extLst>
          </p:cNvPr>
          <p:cNvSpPr/>
          <p:nvPr/>
        </p:nvSpPr>
        <p:spPr>
          <a:xfrm>
            <a:off x="2228295" y="2825232"/>
            <a:ext cx="852256" cy="230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5" name="Group 19">
            <a:extLst>
              <a:ext uri="{FF2B5EF4-FFF2-40B4-BE49-F238E27FC236}">
                <a16:creationId xmlns:a16="http://schemas.microsoft.com/office/drawing/2014/main" id="{9C648DF9-EC6A-473F-8CC0-C3B3E93C3A79}"/>
              </a:ext>
            </a:extLst>
          </p:cNvPr>
          <p:cNvGrpSpPr/>
          <p:nvPr/>
        </p:nvGrpSpPr>
        <p:grpSpPr>
          <a:xfrm flipH="1">
            <a:off x="10794441" y="2220771"/>
            <a:ext cx="351036" cy="239909"/>
            <a:chOff x="5461149" y="925714"/>
            <a:chExt cx="230197" cy="203038"/>
          </a:xfrm>
          <a:solidFill>
            <a:srgbClr val="0099C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Block Arc 28">
              <a:extLst>
                <a:ext uri="{FF2B5EF4-FFF2-40B4-BE49-F238E27FC236}">
                  <a16:creationId xmlns:a16="http://schemas.microsoft.com/office/drawing/2014/main" id="{66988988-B97F-4C84-939A-9F6D7B659917}"/>
                </a:ext>
              </a:extLst>
            </p:cNvPr>
            <p:cNvSpPr/>
            <p:nvPr/>
          </p:nvSpPr>
          <p:spPr>
            <a:xfrm rot="16200000" flipH="1">
              <a:off x="5408651" y="978213"/>
              <a:ext cx="203037" cy="98041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grpFill/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5"/>
                </a:solidFill>
              </a:endParaRPr>
            </a:p>
          </p:txBody>
        </p:sp>
        <p:sp>
          <p:nvSpPr>
            <p:cNvPr id="27" name="Block Arc 28">
              <a:extLst>
                <a:ext uri="{FF2B5EF4-FFF2-40B4-BE49-F238E27FC236}">
                  <a16:creationId xmlns:a16="http://schemas.microsoft.com/office/drawing/2014/main" id="{A5FFAFCF-12EC-4591-98AC-B44192145CFF}"/>
                </a:ext>
              </a:extLst>
            </p:cNvPr>
            <p:cNvSpPr/>
            <p:nvPr/>
          </p:nvSpPr>
          <p:spPr>
            <a:xfrm rot="16200000" flipH="1">
              <a:off x="5540807" y="978212"/>
              <a:ext cx="203038" cy="98041"/>
            </a:xfrm>
            <a:custGeom>
              <a:avLst/>
              <a:gdLst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57233 w 559416"/>
                <a:gd name="connsiteY7" fmla="*/ 252029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62302 w 559416"/>
                <a:gd name="connsiteY9" fmla="*/ 32421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222800 w 559416"/>
                <a:gd name="connsiteY6" fmla="*/ 139862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88869 w 559416"/>
                <a:gd name="connsiteY6" fmla="*/ 15343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106337 w 559416"/>
                <a:gd name="connsiteY7" fmla="*/ 248637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121585 w 559416"/>
                <a:gd name="connsiteY9" fmla="*/ 69745 h 288032"/>
                <a:gd name="connsiteX10" fmla="*/ 270484 w 559416"/>
                <a:gd name="connsiteY10" fmla="*/ 2288 h 288032"/>
                <a:gd name="connsiteX11" fmla="*/ 276008 w 559416"/>
                <a:gd name="connsiteY11" fmla="*/ 0 h 288032"/>
                <a:gd name="connsiteX12" fmla="*/ 519878 w 559416"/>
                <a:gd name="connsiteY12" fmla="*/ 0 h 288032"/>
                <a:gd name="connsiteX13" fmla="*/ 559416 w 559416"/>
                <a:gd name="connsiteY13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39538 h 288032"/>
                <a:gd name="connsiteX1" fmla="*/ 559416 w 559416"/>
                <a:gd name="connsiteY1" fmla="*/ 248494 h 288032"/>
                <a:gd name="connsiteX2" fmla="*/ 519878 w 559416"/>
                <a:gd name="connsiteY2" fmla="*/ 288032 h 288032"/>
                <a:gd name="connsiteX3" fmla="*/ 276008 w 559416"/>
                <a:gd name="connsiteY3" fmla="*/ 288032 h 288032"/>
                <a:gd name="connsiteX4" fmla="*/ 236470 w 559416"/>
                <a:gd name="connsiteY4" fmla="*/ 248494 h 288032"/>
                <a:gd name="connsiteX5" fmla="*/ 236470 w 559416"/>
                <a:gd name="connsiteY5" fmla="*/ 134409 h 288032"/>
                <a:gd name="connsiteX6" fmla="*/ 171903 w 559416"/>
                <a:gd name="connsiteY6" fmla="*/ 163615 h 288032"/>
                <a:gd name="connsiteX7" fmla="*/ 92764 w 559416"/>
                <a:gd name="connsiteY7" fmla="*/ 252031 h 288032"/>
                <a:gd name="connsiteX8" fmla="*/ 0 w 559416"/>
                <a:gd name="connsiteY8" fmla="*/ 252029 h 288032"/>
                <a:gd name="connsiteX9" fmla="*/ 270484 w 559416"/>
                <a:gd name="connsiteY9" fmla="*/ 2288 h 288032"/>
                <a:gd name="connsiteX10" fmla="*/ 276008 w 559416"/>
                <a:gd name="connsiteY10" fmla="*/ 0 h 288032"/>
                <a:gd name="connsiteX11" fmla="*/ 519878 w 559416"/>
                <a:gd name="connsiteY11" fmla="*/ 0 h 288032"/>
                <a:gd name="connsiteX12" fmla="*/ 559416 w 559416"/>
                <a:gd name="connsiteY12" fmla="*/ 39538 h 288032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171903 w 559416"/>
                <a:gd name="connsiteY6" fmla="*/ 167008 h 291425"/>
                <a:gd name="connsiteX7" fmla="*/ 92764 w 559416"/>
                <a:gd name="connsiteY7" fmla="*/ 255424 h 291425"/>
                <a:gd name="connsiteX8" fmla="*/ 0 w 559416"/>
                <a:gd name="connsiteY8" fmla="*/ 255422 h 291425"/>
                <a:gd name="connsiteX9" fmla="*/ 270484 w 559416"/>
                <a:gd name="connsiteY9" fmla="*/ 5681 h 291425"/>
                <a:gd name="connsiteX10" fmla="*/ 313330 w 559416"/>
                <a:gd name="connsiteY10" fmla="*/ 0 h 291425"/>
                <a:gd name="connsiteX11" fmla="*/ 519878 w 559416"/>
                <a:gd name="connsiteY11" fmla="*/ 3393 h 291425"/>
                <a:gd name="connsiteX12" fmla="*/ 559416 w 559416"/>
                <a:gd name="connsiteY12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59416 w 559416"/>
                <a:gd name="connsiteY0" fmla="*/ 42931 h 291425"/>
                <a:gd name="connsiteX1" fmla="*/ 559416 w 559416"/>
                <a:gd name="connsiteY1" fmla="*/ 251887 h 291425"/>
                <a:gd name="connsiteX2" fmla="*/ 519878 w 559416"/>
                <a:gd name="connsiteY2" fmla="*/ 291425 h 291425"/>
                <a:gd name="connsiteX3" fmla="*/ 276008 w 559416"/>
                <a:gd name="connsiteY3" fmla="*/ 291425 h 291425"/>
                <a:gd name="connsiteX4" fmla="*/ 236470 w 559416"/>
                <a:gd name="connsiteY4" fmla="*/ 251887 h 291425"/>
                <a:gd name="connsiteX5" fmla="*/ 236470 w 559416"/>
                <a:gd name="connsiteY5" fmla="*/ 137802 h 291425"/>
                <a:gd name="connsiteX6" fmla="*/ 92764 w 559416"/>
                <a:gd name="connsiteY6" fmla="*/ 255424 h 291425"/>
                <a:gd name="connsiteX7" fmla="*/ 0 w 559416"/>
                <a:gd name="connsiteY7" fmla="*/ 255422 h 291425"/>
                <a:gd name="connsiteX8" fmla="*/ 270484 w 559416"/>
                <a:gd name="connsiteY8" fmla="*/ 5681 h 291425"/>
                <a:gd name="connsiteX9" fmla="*/ 313330 w 559416"/>
                <a:gd name="connsiteY9" fmla="*/ 0 h 291425"/>
                <a:gd name="connsiteX10" fmla="*/ 519878 w 559416"/>
                <a:gd name="connsiteY10" fmla="*/ 3393 h 291425"/>
                <a:gd name="connsiteX11" fmla="*/ 559416 w 559416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5 w 542451"/>
                <a:gd name="connsiteY5" fmla="*/ 137802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542451 w 542451"/>
                <a:gd name="connsiteY0" fmla="*/ 42931 h 291425"/>
                <a:gd name="connsiteX1" fmla="*/ 542451 w 542451"/>
                <a:gd name="connsiteY1" fmla="*/ 251887 h 291425"/>
                <a:gd name="connsiteX2" fmla="*/ 502913 w 542451"/>
                <a:gd name="connsiteY2" fmla="*/ 291425 h 291425"/>
                <a:gd name="connsiteX3" fmla="*/ 259043 w 542451"/>
                <a:gd name="connsiteY3" fmla="*/ 291425 h 291425"/>
                <a:gd name="connsiteX4" fmla="*/ 219505 w 542451"/>
                <a:gd name="connsiteY4" fmla="*/ 251887 h 291425"/>
                <a:gd name="connsiteX5" fmla="*/ 219504 w 542451"/>
                <a:gd name="connsiteY5" fmla="*/ 164947 h 291425"/>
                <a:gd name="connsiteX6" fmla="*/ 75799 w 542451"/>
                <a:gd name="connsiteY6" fmla="*/ 255424 h 291425"/>
                <a:gd name="connsiteX7" fmla="*/ 0 w 542451"/>
                <a:gd name="connsiteY7" fmla="*/ 231671 h 291425"/>
                <a:gd name="connsiteX8" fmla="*/ 253519 w 542451"/>
                <a:gd name="connsiteY8" fmla="*/ 5681 h 291425"/>
                <a:gd name="connsiteX9" fmla="*/ 296365 w 542451"/>
                <a:gd name="connsiteY9" fmla="*/ 0 h 291425"/>
                <a:gd name="connsiteX10" fmla="*/ 502913 w 542451"/>
                <a:gd name="connsiteY10" fmla="*/ 3393 h 291425"/>
                <a:gd name="connsiteX11" fmla="*/ 542451 w 542451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43661 w 610313"/>
                <a:gd name="connsiteY6" fmla="*/ 255424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06338 w 610313"/>
                <a:gd name="connsiteY6" fmla="*/ 252031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610313 w 610313"/>
                <a:gd name="connsiteY0" fmla="*/ 42931 h 291425"/>
                <a:gd name="connsiteX1" fmla="*/ 610313 w 610313"/>
                <a:gd name="connsiteY1" fmla="*/ 251887 h 291425"/>
                <a:gd name="connsiteX2" fmla="*/ 570775 w 610313"/>
                <a:gd name="connsiteY2" fmla="*/ 291425 h 291425"/>
                <a:gd name="connsiteX3" fmla="*/ 326905 w 610313"/>
                <a:gd name="connsiteY3" fmla="*/ 291425 h 291425"/>
                <a:gd name="connsiteX4" fmla="*/ 287367 w 610313"/>
                <a:gd name="connsiteY4" fmla="*/ 251887 h 291425"/>
                <a:gd name="connsiteX5" fmla="*/ 287366 w 610313"/>
                <a:gd name="connsiteY5" fmla="*/ 164947 h 291425"/>
                <a:gd name="connsiteX6" fmla="*/ 136875 w 610313"/>
                <a:gd name="connsiteY6" fmla="*/ 241852 h 291425"/>
                <a:gd name="connsiteX7" fmla="*/ 0 w 610313"/>
                <a:gd name="connsiteY7" fmla="*/ 238458 h 291425"/>
                <a:gd name="connsiteX8" fmla="*/ 321381 w 610313"/>
                <a:gd name="connsiteY8" fmla="*/ 5681 h 291425"/>
                <a:gd name="connsiteX9" fmla="*/ 364227 w 610313"/>
                <a:gd name="connsiteY9" fmla="*/ 0 h 291425"/>
                <a:gd name="connsiteX10" fmla="*/ 570775 w 610313"/>
                <a:gd name="connsiteY10" fmla="*/ 3393 h 291425"/>
                <a:gd name="connsiteX11" fmla="*/ 610313 w 61031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102945 w 576383"/>
                <a:gd name="connsiteY6" fmla="*/ 241852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576383 w 576383"/>
                <a:gd name="connsiteY0" fmla="*/ 42931 h 291425"/>
                <a:gd name="connsiteX1" fmla="*/ 576383 w 576383"/>
                <a:gd name="connsiteY1" fmla="*/ 251887 h 291425"/>
                <a:gd name="connsiteX2" fmla="*/ 536845 w 576383"/>
                <a:gd name="connsiteY2" fmla="*/ 291425 h 291425"/>
                <a:gd name="connsiteX3" fmla="*/ 292975 w 576383"/>
                <a:gd name="connsiteY3" fmla="*/ 291425 h 291425"/>
                <a:gd name="connsiteX4" fmla="*/ 253437 w 576383"/>
                <a:gd name="connsiteY4" fmla="*/ 251887 h 291425"/>
                <a:gd name="connsiteX5" fmla="*/ 253436 w 576383"/>
                <a:gd name="connsiteY5" fmla="*/ 164947 h 291425"/>
                <a:gd name="connsiteX6" fmla="*/ 82587 w 576383"/>
                <a:gd name="connsiteY6" fmla="*/ 238459 h 291425"/>
                <a:gd name="connsiteX7" fmla="*/ 0 w 576383"/>
                <a:gd name="connsiteY7" fmla="*/ 187563 h 291425"/>
                <a:gd name="connsiteX8" fmla="*/ 287451 w 576383"/>
                <a:gd name="connsiteY8" fmla="*/ 5681 h 291425"/>
                <a:gd name="connsiteX9" fmla="*/ 330297 w 576383"/>
                <a:gd name="connsiteY9" fmla="*/ 0 h 291425"/>
                <a:gd name="connsiteX10" fmla="*/ 536845 w 576383"/>
                <a:gd name="connsiteY10" fmla="*/ 3393 h 291425"/>
                <a:gd name="connsiteX11" fmla="*/ 576383 w 576383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26696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89373 w 620492"/>
                <a:gd name="connsiteY6" fmla="*/ 224887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99552 w 620492"/>
                <a:gd name="connsiteY6" fmla="*/ 235066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20492 w 620492"/>
                <a:gd name="connsiteY0" fmla="*/ 42931 h 291425"/>
                <a:gd name="connsiteX1" fmla="*/ 620492 w 620492"/>
                <a:gd name="connsiteY1" fmla="*/ 251887 h 291425"/>
                <a:gd name="connsiteX2" fmla="*/ 580954 w 620492"/>
                <a:gd name="connsiteY2" fmla="*/ 291425 h 291425"/>
                <a:gd name="connsiteX3" fmla="*/ 337084 w 620492"/>
                <a:gd name="connsiteY3" fmla="*/ 291425 h 291425"/>
                <a:gd name="connsiteX4" fmla="*/ 297546 w 620492"/>
                <a:gd name="connsiteY4" fmla="*/ 251887 h 291425"/>
                <a:gd name="connsiteX5" fmla="*/ 297545 w 620492"/>
                <a:gd name="connsiteY5" fmla="*/ 164947 h 291425"/>
                <a:gd name="connsiteX6" fmla="*/ 109731 w 620492"/>
                <a:gd name="connsiteY6" fmla="*/ 238459 h 291425"/>
                <a:gd name="connsiteX7" fmla="*/ 0 w 620492"/>
                <a:gd name="connsiteY7" fmla="*/ 187563 h 291425"/>
                <a:gd name="connsiteX8" fmla="*/ 331560 w 620492"/>
                <a:gd name="connsiteY8" fmla="*/ 5681 h 291425"/>
                <a:gd name="connsiteX9" fmla="*/ 374406 w 620492"/>
                <a:gd name="connsiteY9" fmla="*/ 0 h 291425"/>
                <a:gd name="connsiteX10" fmla="*/ 580954 w 620492"/>
                <a:gd name="connsiteY10" fmla="*/ 3393 h 291425"/>
                <a:gd name="connsiteX11" fmla="*/ 620492 w 620492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  <a:gd name="connsiteX0" fmla="*/ 603527 w 603527"/>
                <a:gd name="connsiteY0" fmla="*/ 42931 h 291425"/>
                <a:gd name="connsiteX1" fmla="*/ 603527 w 603527"/>
                <a:gd name="connsiteY1" fmla="*/ 251887 h 291425"/>
                <a:gd name="connsiteX2" fmla="*/ 563989 w 603527"/>
                <a:gd name="connsiteY2" fmla="*/ 291425 h 291425"/>
                <a:gd name="connsiteX3" fmla="*/ 320119 w 603527"/>
                <a:gd name="connsiteY3" fmla="*/ 291425 h 291425"/>
                <a:gd name="connsiteX4" fmla="*/ 280581 w 603527"/>
                <a:gd name="connsiteY4" fmla="*/ 251887 h 291425"/>
                <a:gd name="connsiteX5" fmla="*/ 280580 w 603527"/>
                <a:gd name="connsiteY5" fmla="*/ 164947 h 291425"/>
                <a:gd name="connsiteX6" fmla="*/ 92766 w 603527"/>
                <a:gd name="connsiteY6" fmla="*/ 238459 h 291425"/>
                <a:gd name="connsiteX7" fmla="*/ 0 w 603527"/>
                <a:gd name="connsiteY7" fmla="*/ 167205 h 291425"/>
                <a:gd name="connsiteX8" fmla="*/ 314595 w 603527"/>
                <a:gd name="connsiteY8" fmla="*/ 5681 h 291425"/>
                <a:gd name="connsiteX9" fmla="*/ 357441 w 603527"/>
                <a:gd name="connsiteY9" fmla="*/ 0 h 291425"/>
                <a:gd name="connsiteX10" fmla="*/ 563989 w 603527"/>
                <a:gd name="connsiteY10" fmla="*/ 3393 h 291425"/>
                <a:gd name="connsiteX11" fmla="*/ 603527 w 603527"/>
                <a:gd name="connsiteY11" fmla="*/ 42931 h 291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3527" h="291425">
                  <a:moveTo>
                    <a:pt x="603527" y="42931"/>
                  </a:moveTo>
                  <a:lnTo>
                    <a:pt x="603527" y="251887"/>
                  </a:lnTo>
                  <a:cubicBezTo>
                    <a:pt x="603527" y="273723"/>
                    <a:pt x="585825" y="291425"/>
                    <a:pt x="563989" y="291425"/>
                  </a:cubicBezTo>
                  <a:lnTo>
                    <a:pt x="320119" y="291425"/>
                  </a:lnTo>
                  <a:cubicBezTo>
                    <a:pt x="298283" y="291425"/>
                    <a:pt x="280581" y="273723"/>
                    <a:pt x="280581" y="251887"/>
                  </a:cubicBezTo>
                  <a:cubicBezTo>
                    <a:pt x="280581" y="222907"/>
                    <a:pt x="280580" y="193927"/>
                    <a:pt x="280580" y="164947"/>
                  </a:cubicBezTo>
                  <a:cubicBezTo>
                    <a:pt x="202342" y="172323"/>
                    <a:pt x="162713" y="174749"/>
                    <a:pt x="92766" y="238459"/>
                  </a:cubicBezTo>
                  <a:lnTo>
                    <a:pt x="0" y="167205"/>
                  </a:lnTo>
                  <a:cubicBezTo>
                    <a:pt x="66941" y="33973"/>
                    <a:pt x="217699" y="13756"/>
                    <a:pt x="314595" y="5681"/>
                  </a:cubicBezTo>
                  <a:cubicBezTo>
                    <a:pt x="316213" y="3537"/>
                    <a:pt x="355471" y="0"/>
                    <a:pt x="357441" y="0"/>
                  </a:cubicBezTo>
                  <a:lnTo>
                    <a:pt x="563989" y="3393"/>
                  </a:lnTo>
                  <a:cubicBezTo>
                    <a:pt x="585825" y="3393"/>
                    <a:pt x="603527" y="21095"/>
                    <a:pt x="603527" y="42931"/>
                  </a:cubicBezTo>
                  <a:close/>
                </a:path>
              </a:pathLst>
            </a:custGeom>
            <a:grpFill/>
            <a:ln w="412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accent5"/>
                </a:solidFill>
              </a:endParaRPr>
            </a:p>
          </p:txBody>
        </p:sp>
      </p:grpSp>
      <p:pic>
        <p:nvPicPr>
          <p:cNvPr id="13" name="Espaço Reservado para Imagem 12" descr="Mulher com cabelos longos&#10;&#10;Descrição gerada automaticamente">
            <a:extLst>
              <a:ext uri="{FF2B5EF4-FFF2-40B4-BE49-F238E27FC236}">
                <a16:creationId xmlns:a16="http://schemas.microsoft.com/office/drawing/2014/main" id="{1D86752F-07CF-451C-B5D9-A8033EC200F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8" b="9968"/>
          <a:stretch>
            <a:fillRect/>
          </a:stretch>
        </p:blipFill>
        <p:spPr>
          <a:xfrm>
            <a:off x="631016" y="268157"/>
            <a:ext cx="3671920" cy="2982429"/>
          </a:xfrm>
          <a:effectLst>
            <a:innerShdw blurRad="114300">
              <a:prstClr val="black"/>
            </a:innerShdw>
          </a:effec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C265736C-4890-4678-A897-9960E64732C0}"/>
              </a:ext>
            </a:extLst>
          </p:cNvPr>
          <p:cNvSpPr/>
          <p:nvPr/>
        </p:nvSpPr>
        <p:spPr>
          <a:xfrm>
            <a:off x="637895" y="2679248"/>
            <a:ext cx="3665041" cy="607155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52566D2-5F35-40E0-86E8-1F2EF7850448}"/>
              </a:ext>
            </a:extLst>
          </p:cNvPr>
          <p:cNvSpPr txBox="1"/>
          <p:nvPr/>
        </p:nvSpPr>
        <p:spPr>
          <a:xfrm>
            <a:off x="1058364" y="2747676"/>
            <a:ext cx="3046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Mila Issa</a:t>
            </a:r>
          </a:p>
          <a:p>
            <a:pPr algn="ctr"/>
            <a:r>
              <a:rPr lang="pt-BR" sz="1400" dirty="0">
                <a:solidFill>
                  <a:schemeClr val="bg1"/>
                </a:solidFill>
              </a:rPr>
              <a:t>Sócia e Executiva da Suporte Corretora</a:t>
            </a:r>
          </a:p>
        </p:txBody>
      </p:sp>
    </p:spTree>
    <p:extLst>
      <p:ext uri="{BB962C8B-B14F-4D97-AF65-F5344CB8AC3E}">
        <p14:creationId xmlns:p14="http://schemas.microsoft.com/office/powerpoint/2010/main" val="2808927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ângulo 43">
            <a:extLst>
              <a:ext uri="{FF2B5EF4-FFF2-40B4-BE49-F238E27FC236}">
                <a16:creationId xmlns:a16="http://schemas.microsoft.com/office/drawing/2014/main" id="{BFE885EA-204F-465C-B4B8-60AD4430BA4C}"/>
              </a:ext>
            </a:extLst>
          </p:cNvPr>
          <p:cNvSpPr/>
          <p:nvPr/>
        </p:nvSpPr>
        <p:spPr>
          <a:xfrm>
            <a:off x="0" y="4168588"/>
            <a:ext cx="12192000" cy="268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4E88FC23-B87D-4831-96C5-33CDD524A8AB}"/>
              </a:ext>
            </a:extLst>
          </p:cNvPr>
          <p:cNvSpPr/>
          <p:nvPr/>
        </p:nvSpPr>
        <p:spPr>
          <a:xfrm>
            <a:off x="0" y="-13829"/>
            <a:ext cx="12192000" cy="4182418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29542AC-7B5B-43D8-A161-905B6A9E71C7}"/>
              </a:ext>
            </a:extLst>
          </p:cNvPr>
          <p:cNvSpPr/>
          <p:nvPr/>
        </p:nvSpPr>
        <p:spPr>
          <a:xfrm>
            <a:off x="3228078" y="999302"/>
            <a:ext cx="15520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Missão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75AF001E-C432-4D4C-959B-691DDA133B64}"/>
              </a:ext>
            </a:extLst>
          </p:cNvPr>
          <p:cNvSpPr/>
          <p:nvPr/>
        </p:nvSpPr>
        <p:spPr>
          <a:xfrm>
            <a:off x="7881462" y="2383375"/>
            <a:ext cx="12650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Visão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A972A49-E04B-4E27-94C8-AA4382B7C69F}"/>
              </a:ext>
            </a:extLst>
          </p:cNvPr>
          <p:cNvSpPr/>
          <p:nvPr/>
        </p:nvSpPr>
        <p:spPr>
          <a:xfrm>
            <a:off x="3178065" y="4232787"/>
            <a:ext cx="16520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/>
                <a:solidFill>
                  <a:srgbClr val="2E3C5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Valores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57992B26-9004-4DB4-85E2-27D84726E7AD}"/>
              </a:ext>
            </a:extLst>
          </p:cNvPr>
          <p:cNvSpPr/>
          <p:nvPr/>
        </p:nvSpPr>
        <p:spPr>
          <a:xfrm>
            <a:off x="53790" y="13156"/>
            <a:ext cx="4187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Nossos Pilares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6D3F261-A886-4F51-8A3C-4A4D7C090254}"/>
              </a:ext>
            </a:extLst>
          </p:cNvPr>
          <p:cNvSpPr txBox="1"/>
          <p:nvPr/>
        </p:nvSpPr>
        <p:spPr>
          <a:xfrm>
            <a:off x="3223211" y="1592946"/>
            <a:ext cx="8486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5" algn="just">
              <a:lnSpc>
                <a:spcPct val="100000"/>
              </a:lnSpc>
              <a:spcBef>
                <a:spcPts val="595"/>
              </a:spcBef>
            </a:pPr>
            <a:r>
              <a:rPr lang="pt-BR" sz="1500" spc="-5" dirty="0">
                <a:solidFill>
                  <a:schemeClr val="bg1"/>
                </a:solidFill>
                <a:uFill>
                  <a:solidFill>
                    <a:srgbClr val="08019C"/>
                  </a:solidFill>
                </a:uFill>
                <a:ea typeface="Tahoma" panose="020B0604030504040204" pitchFamily="34" charset="0"/>
                <a:cs typeface="Tahoma" panose="020B0604030504040204" pitchFamily="34" charset="0"/>
              </a:rPr>
              <a:t>Oferecer soluções ágeis e competentes e um excelente atendimento na área de seguros, excedendo às expectativas e assegurando a plena satisfação de nossos clientes, colaboradores e parceiros.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C8176732-19F5-489B-92CC-D7422433733D}"/>
              </a:ext>
            </a:extLst>
          </p:cNvPr>
          <p:cNvSpPr txBox="1"/>
          <p:nvPr/>
        </p:nvSpPr>
        <p:spPr>
          <a:xfrm>
            <a:off x="3223211" y="4953954"/>
            <a:ext cx="842194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8295" indent="-285750" algn="just">
              <a:lnSpc>
                <a:spcPct val="1000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lang="pt-BR" sz="1500" spc="-5" dirty="0">
                <a:solidFill>
                  <a:srgbClr val="002060"/>
                </a:solidFill>
                <a:uFill>
                  <a:solidFill>
                    <a:srgbClr val="08019C"/>
                  </a:solidFill>
                </a:uFill>
                <a:ea typeface="Tahoma" panose="020B0604030504040204" pitchFamily="34" charset="0"/>
                <a:cs typeface="Tahoma" panose="020B0604030504040204" pitchFamily="34" charset="0"/>
              </a:rPr>
              <a:t>Satisfação dos Clientes;</a:t>
            </a:r>
          </a:p>
          <a:p>
            <a:pPr marL="328295" indent="-285750" algn="just">
              <a:lnSpc>
                <a:spcPct val="1000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lang="pt-BR" sz="1500" spc="-5" dirty="0">
                <a:solidFill>
                  <a:srgbClr val="002060"/>
                </a:solidFill>
                <a:uFill>
                  <a:solidFill>
                    <a:srgbClr val="08019C"/>
                  </a:solidFill>
                </a:uFill>
                <a:ea typeface="Tahoma" panose="020B0604030504040204" pitchFamily="34" charset="0"/>
                <a:cs typeface="Tahoma" panose="020B0604030504040204" pitchFamily="34" charset="0"/>
              </a:rPr>
              <a:t>Valorização do Ser Humano;</a:t>
            </a:r>
          </a:p>
          <a:p>
            <a:pPr marL="328295" indent="-285750" algn="just">
              <a:lnSpc>
                <a:spcPct val="1000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lang="pt-BR" sz="1500" spc="-5" dirty="0">
                <a:solidFill>
                  <a:srgbClr val="002060"/>
                </a:solidFill>
                <a:uFill>
                  <a:solidFill>
                    <a:srgbClr val="08019C"/>
                  </a:solidFill>
                </a:uFill>
                <a:ea typeface="Tahoma" panose="020B0604030504040204" pitchFamily="34" charset="0"/>
                <a:cs typeface="Tahoma" panose="020B0604030504040204" pitchFamily="34" charset="0"/>
              </a:rPr>
              <a:t>Compromisso com a Ética, Confiança e Respeito;</a:t>
            </a:r>
          </a:p>
          <a:p>
            <a:pPr marL="328295" indent="-285750" algn="just">
              <a:lnSpc>
                <a:spcPct val="1000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lang="pt-BR" sz="1500" spc="-5" dirty="0">
                <a:solidFill>
                  <a:srgbClr val="002060"/>
                </a:solidFill>
                <a:uFill>
                  <a:solidFill>
                    <a:srgbClr val="08019C"/>
                  </a:solidFill>
                </a:uFill>
                <a:ea typeface="Tahoma" panose="020B0604030504040204" pitchFamily="34" charset="0"/>
                <a:cs typeface="Tahoma" panose="020B0604030504040204" pitchFamily="34" charset="0"/>
              </a:rPr>
              <a:t>Lucratividade, respeitando sempre os aspectos Sociais e Ambientais;</a:t>
            </a:r>
          </a:p>
          <a:p>
            <a:pPr marL="328295" indent="-285750" algn="just">
              <a:lnSpc>
                <a:spcPct val="100000"/>
              </a:lnSpc>
              <a:spcBef>
                <a:spcPts val="595"/>
              </a:spcBef>
              <a:buFont typeface="Arial" panose="020B0604020202020204" pitchFamily="34" charset="0"/>
              <a:buChar char="•"/>
            </a:pPr>
            <a:r>
              <a:rPr lang="pt-BR" sz="1500" spc="-5" dirty="0">
                <a:solidFill>
                  <a:srgbClr val="002060"/>
                </a:solidFill>
                <a:uFill>
                  <a:solidFill>
                    <a:srgbClr val="08019C"/>
                  </a:solidFill>
                </a:uFill>
                <a:ea typeface="Tahoma" panose="020B0604030504040204" pitchFamily="34" charset="0"/>
                <a:cs typeface="Tahoma" panose="020B0604030504040204" pitchFamily="34" charset="0"/>
              </a:rPr>
              <a:t>Superação, a fim de transcender o mercado.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550AF4F2-3320-4DAD-B2CE-04585ADEE963}"/>
              </a:ext>
            </a:extLst>
          </p:cNvPr>
          <p:cNvSpPr txBox="1"/>
          <p:nvPr/>
        </p:nvSpPr>
        <p:spPr>
          <a:xfrm>
            <a:off x="3349964" y="3046785"/>
            <a:ext cx="58071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545" algn="r">
              <a:lnSpc>
                <a:spcPct val="100000"/>
              </a:lnSpc>
              <a:spcBef>
                <a:spcPts val="595"/>
              </a:spcBef>
            </a:pPr>
            <a:r>
              <a:rPr lang="pt-BR" sz="1500" spc="-5" dirty="0">
                <a:solidFill>
                  <a:schemeClr val="bg1"/>
                </a:solidFill>
                <a:uFill>
                  <a:solidFill>
                    <a:srgbClr val="08019C"/>
                  </a:solidFill>
                </a:uFill>
                <a:ea typeface="Tahoma" panose="020B0604030504040204" pitchFamily="34" charset="0"/>
                <a:cs typeface="Tahoma" panose="020B0604030504040204" pitchFamily="34" charset="0"/>
              </a:rPr>
              <a:t>Consolidar-se como um Líder de Mercado, sendo reconhecido por sua responsabilidade, inovação e eficiência no segmento securitário.</a:t>
            </a:r>
          </a:p>
        </p:txBody>
      </p:sp>
      <p:pic>
        <p:nvPicPr>
          <p:cNvPr id="58" name="Espaço Reservado para Imagem 57" descr="Uma imagem contendo vestuário, roupa de proteção, no interior, mesa&#10;&#10;Descrição gerada automaticamente">
            <a:extLst>
              <a:ext uri="{FF2B5EF4-FFF2-40B4-BE49-F238E27FC236}">
                <a16:creationId xmlns:a16="http://schemas.microsoft.com/office/drawing/2014/main" id="{616B57F8-3D23-4F7B-AFD1-C72332FBDF8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6493"/>
          <a:stretch>
            <a:fillRect/>
          </a:stretch>
        </p:blipFill>
        <p:spPr>
          <a:xfrm>
            <a:off x="232046" y="1127120"/>
            <a:ext cx="2885872" cy="2487312"/>
          </a:xfrm>
          <a:effectLst>
            <a:innerShdw blurRad="114300">
              <a:prstClr val="black"/>
            </a:innerShdw>
          </a:effectLst>
        </p:spPr>
      </p:pic>
      <p:pic>
        <p:nvPicPr>
          <p:cNvPr id="66" name="Espaço Reservado para Imagem 65" descr="Uma imagem contendo ao ar livre, pessoa, homem, água&#10;&#10;Descrição gerada automaticamente">
            <a:extLst>
              <a:ext uri="{FF2B5EF4-FFF2-40B4-BE49-F238E27FC236}">
                <a16:creationId xmlns:a16="http://schemas.microsoft.com/office/drawing/2014/main" id="{430873ED-6376-4B85-8C55-6AB68F6267B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19748"/>
          <a:stretch>
            <a:fillRect/>
          </a:stretch>
        </p:blipFill>
        <p:spPr>
          <a:xfrm>
            <a:off x="9192767" y="2230211"/>
            <a:ext cx="2885872" cy="2487312"/>
          </a:xfrm>
          <a:effectLst>
            <a:innerShdw blurRad="114300">
              <a:prstClr val="black"/>
            </a:innerShdw>
          </a:effectLst>
        </p:spPr>
      </p:pic>
      <p:pic>
        <p:nvPicPr>
          <p:cNvPr id="68" name="Espaço Reservado para Imagem 67" descr="Uma imagem contendo vestuário&#10;&#10;Descrição gerada automaticamente">
            <a:extLst>
              <a:ext uri="{FF2B5EF4-FFF2-40B4-BE49-F238E27FC236}">
                <a16:creationId xmlns:a16="http://schemas.microsoft.com/office/drawing/2014/main" id="{4407A595-FD1A-45A8-84B1-76E662485584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r="18475"/>
          <a:stretch>
            <a:fillRect/>
          </a:stretch>
        </p:blipFill>
        <p:spPr>
          <a:xfrm>
            <a:off x="228600" y="4262438"/>
            <a:ext cx="2884488" cy="2487612"/>
          </a:xfr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5559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>
            <a:extLst>
              <a:ext uri="{FF2B5EF4-FFF2-40B4-BE49-F238E27FC236}">
                <a16:creationId xmlns:a16="http://schemas.microsoft.com/office/drawing/2014/main" id="{2A714A15-FBF2-4F41-B9CB-3C289F34FFE8}"/>
              </a:ext>
            </a:extLst>
          </p:cNvPr>
          <p:cNvSpPr/>
          <p:nvPr/>
        </p:nvSpPr>
        <p:spPr>
          <a:xfrm>
            <a:off x="0" y="4225598"/>
            <a:ext cx="12192000" cy="2724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00771458-A903-4C3A-9064-A67A416A5F41}"/>
              </a:ext>
            </a:extLst>
          </p:cNvPr>
          <p:cNvSpPr/>
          <p:nvPr/>
        </p:nvSpPr>
        <p:spPr>
          <a:xfrm>
            <a:off x="0" y="-13830"/>
            <a:ext cx="12192000" cy="3660543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6818B361-2F40-49C8-A36A-3A32B252A25C}"/>
              </a:ext>
            </a:extLst>
          </p:cNvPr>
          <p:cNvSpPr/>
          <p:nvPr/>
        </p:nvSpPr>
        <p:spPr>
          <a:xfrm>
            <a:off x="159340" y="32655"/>
            <a:ext cx="6056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Gestão de Benefícios</a:t>
            </a:r>
          </a:p>
        </p:txBody>
      </p:sp>
      <p:sp>
        <p:nvSpPr>
          <p:cNvPr id="44" name="object 3">
            <a:extLst>
              <a:ext uri="{FF2B5EF4-FFF2-40B4-BE49-F238E27FC236}">
                <a16:creationId xmlns:a16="http://schemas.microsoft.com/office/drawing/2014/main" id="{75E75E53-E4A2-4553-B368-BC1DE91CF3C9}"/>
              </a:ext>
            </a:extLst>
          </p:cNvPr>
          <p:cNvSpPr txBox="1"/>
          <p:nvPr/>
        </p:nvSpPr>
        <p:spPr>
          <a:xfrm>
            <a:off x="267577" y="1432249"/>
            <a:ext cx="3098599" cy="1333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pt-B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Relatórios Gerenciais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sz="13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Gerenciamento de informações com efetiva gestão em programa de benefícios, antecipando  ações, apontando pontos críticos e promovendo a qualidade de vida de forma preventiva.</a:t>
            </a:r>
          </a:p>
        </p:txBody>
      </p:sp>
      <p:sp>
        <p:nvSpPr>
          <p:cNvPr id="46" name="object 3">
            <a:extLst>
              <a:ext uri="{FF2B5EF4-FFF2-40B4-BE49-F238E27FC236}">
                <a16:creationId xmlns:a16="http://schemas.microsoft.com/office/drawing/2014/main" id="{C9FD7D68-7BEB-42CF-9D3E-0E7D062CE138}"/>
              </a:ext>
            </a:extLst>
          </p:cNvPr>
          <p:cNvSpPr txBox="1"/>
          <p:nvPr/>
        </p:nvSpPr>
        <p:spPr>
          <a:xfrm>
            <a:off x="8713974" y="1412549"/>
            <a:ext cx="3078583" cy="15337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lang="pt-BR" sz="2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Gestão de Risco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sz="13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 objetivo da gestão não é apenas controlar os custos, mas promover a saúde entre os  usuários, não se limitando a tratar as doenças, utilizando todos os recursos necessários,  sejam humanos, de materiais e tecnológicos para preveni-las.</a:t>
            </a:r>
          </a:p>
        </p:txBody>
      </p:sp>
      <p:sp>
        <p:nvSpPr>
          <p:cNvPr id="47" name="object 3">
            <a:extLst>
              <a:ext uri="{FF2B5EF4-FFF2-40B4-BE49-F238E27FC236}">
                <a16:creationId xmlns:a16="http://schemas.microsoft.com/office/drawing/2014/main" id="{8D58DC89-1DE2-47EB-AB83-E957C821DBEE}"/>
              </a:ext>
            </a:extLst>
          </p:cNvPr>
          <p:cNvSpPr txBox="1"/>
          <p:nvPr/>
        </p:nvSpPr>
        <p:spPr>
          <a:xfrm>
            <a:off x="259357" y="4225598"/>
            <a:ext cx="3106819" cy="21339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100"/>
              </a:spcBef>
            </a:pPr>
            <a:r>
              <a:rPr lang="pt-BR" sz="2000" dirty="0">
                <a:ln w="0"/>
                <a:solidFill>
                  <a:srgbClr val="3041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Gestão de Saúde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sz="13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Gestão do benefício em sua forma operacional e assistencial, análise da gestão de riscos  com foco em ações de Qualidade de Vida e Prevenção. Contempla profissionais experientes  traçando um desenho do </a:t>
            </a:r>
            <a:r>
              <a:rPr lang="pt-BR" sz="1300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bussines</a:t>
            </a:r>
            <a:r>
              <a:rPr lang="pt-BR" sz="13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case da empresa com estudo detalhado da população,  proporcionando a melhor opção de benefício saúde, além das melhores práticas.</a:t>
            </a:r>
          </a:p>
        </p:txBody>
      </p:sp>
      <p:sp>
        <p:nvSpPr>
          <p:cNvPr id="48" name="object 3">
            <a:extLst>
              <a:ext uri="{FF2B5EF4-FFF2-40B4-BE49-F238E27FC236}">
                <a16:creationId xmlns:a16="http://schemas.microsoft.com/office/drawing/2014/main" id="{3711D66F-7623-4222-BECF-6F4FF90B776F}"/>
              </a:ext>
            </a:extLst>
          </p:cNvPr>
          <p:cNvSpPr txBox="1"/>
          <p:nvPr/>
        </p:nvSpPr>
        <p:spPr>
          <a:xfrm>
            <a:off x="8810272" y="4225598"/>
            <a:ext cx="2966732" cy="9335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100"/>
              </a:spcBef>
            </a:pPr>
            <a:r>
              <a:rPr lang="pt-BR" sz="2000" dirty="0">
                <a:ln w="0"/>
                <a:solidFill>
                  <a:srgbClr val="3041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Administrativo/Operacional</a:t>
            </a: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pt-BR" sz="13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Disponibilidade de um </a:t>
            </a:r>
            <a:r>
              <a:rPr lang="pt-BR" sz="1300" dirty="0" err="1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r>
              <a:rPr lang="pt-BR" sz="1300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office de profissionais à disposição para orientar e solucionar  problemas da empresa.</a:t>
            </a:r>
          </a:p>
        </p:txBody>
      </p:sp>
      <p:pic>
        <p:nvPicPr>
          <p:cNvPr id="19" name="Imagem 18" descr="Uma imagem contendo desenho, quarto&#10;&#10;Descrição gerada automaticamente">
            <a:extLst>
              <a:ext uri="{FF2B5EF4-FFF2-40B4-BE49-F238E27FC236}">
                <a16:creationId xmlns:a16="http://schemas.microsoft.com/office/drawing/2014/main" id="{09B98C07-9193-4002-844C-39F9E0FF1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73" y="1131895"/>
            <a:ext cx="5346655" cy="5029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390CF3F6-AD92-4E90-BEA0-A94D44D9B721}"/>
              </a:ext>
            </a:extLst>
          </p:cNvPr>
          <p:cNvSpPr>
            <a:spLocks noChangeAspect="1"/>
          </p:cNvSpPr>
          <p:nvPr/>
        </p:nvSpPr>
        <p:spPr>
          <a:xfrm>
            <a:off x="5501239" y="2980713"/>
            <a:ext cx="1332000" cy="13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273AF1F-AAAE-4EE0-BFA2-64174A5A0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 r="24287" b="39691"/>
          <a:stretch/>
        </p:blipFill>
        <p:spPr>
          <a:xfrm>
            <a:off x="5586440" y="3052661"/>
            <a:ext cx="1161597" cy="11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03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36297D47-6EED-4208-9707-AE15AB2B24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E2D3B75-103E-4A15-A237-C5A53D4F727E}"/>
              </a:ext>
            </a:extLst>
          </p:cNvPr>
          <p:cNvSpPr/>
          <p:nvPr/>
        </p:nvSpPr>
        <p:spPr>
          <a:xfrm>
            <a:off x="0" y="3464858"/>
            <a:ext cx="12192000" cy="3429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4" name="SOBRE A ARATU">
            <a:extLst>
              <a:ext uri="{FF2B5EF4-FFF2-40B4-BE49-F238E27FC236}">
                <a16:creationId xmlns:a16="http://schemas.microsoft.com/office/drawing/2014/main" id="{34497996-9B44-4824-BB58-2B9795207ABE}"/>
              </a:ext>
            </a:extLst>
          </p:cNvPr>
          <p:cNvSpPr txBox="1"/>
          <p:nvPr/>
        </p:nvSpPr>
        <p:spPr>
          <a:xfrm>
            <a:off x="332702" y="145151"/>
            <a:ext cx="406000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500" cap="all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pt-BR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Suporte ao RH</a:t>
            </a:r>
          </a:p>
        </p:txBody>
      </p:sp>
      <p:pic>
        <p:nvPicPr>
          <p:cNvPr id="9" name="Espaço Reservado para Imagem 8" descr="Uma imagem contendo luz, relógio&#10;&#10;Descrição gerada automaticamente">
            <a:extLst>
              <a:ext uri="{FF2B5EF4-FFF2-40B4-BE49-F238E27FC236}">
                <a16:creationId xmlns:a16="http://schemas.microsoft.com/office/drawing/2014/main" id="{0D1B7044-F4E8-476E-8FAC-9D9B1EC6BA5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6" r="17366"/>
          <a:stretch>
            <a:fillRect/>
          </a:stretch>
        </p:blipFill>
        <p:spPr>
          <a:xfrm>
            <a:off x="6161979" y="583976"/>
            <a:ext cx="5885581" cy="5671000"/>
          </a:xfrm>
          <a:effectLst>
            <a:innerShdw blurRad="114300">
              <a:prstClr val="black"/>
            </a:inn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179FF3B-7195-49CD-B273-9F3F9C361D8C}"/>
              </a:ext>
            </a:extLst>
          </p:cNvPr>
          <p:cNvSpPr txBox="1"/>
          <p:nvPr/>
        </p:nvSpPr>
        <p:spPr>
          <a:xfrm>
            <a:off x="332702" y="1075132"/>
            <a:ext cx="65252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</a:rPr>
              <a:t>Negociação de reajuste, assessoria regulatória e jurídica, Comitê de Benefícios.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E5D19F-C57E-4DE4-8873-8F63A308B8F6}"/>
              </a:ext>
            </a:extLst>
          </p:cNvPr>
          <p:cNvSpPr txBox="1"/>
          <p:nvPr/>
        </p:nvSpPr>
        <p:spPr>
          <a:xfrm>
            <a:off x="332702" y="1872967"/>
            <a:ext cx="652529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</a:rPr>
              <a:t>Implantações, palestras da SIPAT e treinamentos Faturamento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88420D4-F4E4-4127-9F22-DCDC7BA52DF0}"/>
              </a:ext>
            </a:extLst>
          </p:cNvPr>
          <p:cNvSpPr txBox="1"/>
          <p:nvPr/>
        </p:nvSpPr>
        <p:spPr>
          <a:xfrm>
            <a:off x="332702" y="4914205"/>
            <a:ext cx="543005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300" dirty="0">
                <a:solidFill>
                  <a:srgbClr val="002060"/>
                </a:solidFill>
              </a:rPr>
              <a:t>Pós-venda; Movimentações de inclusão e exclusão; Alteração de Planos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C2547CE-8DE5-41AB-8C2A-9FFE30C79776}"/>
              </a:ext>
            </a:extLst>
          </p:cNvPr>
          <p:cNvSpPr txBox="1"/>
          <p:nvPr/>
        </p:nvSpPr>
        <p:spPr>
          <a:xfrm>
            <a:off x="332702" y="4110687"/>
            <a:ext cx="561089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300" dirty="0">
                <a:solidFill>
                  <a:srgbClr val="002060"/>
                </a:solidFill>
              </a:rPr>
              <a:t>Suporte em autorizações de procedimentos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51FD30B-1C33-4DE4-BB51-9F5DE85A0969}"/>
              </a:ext>
            </a:extLst>
          </p:cNvPr>
          <p:cNvSpPr txBox="1"/>
          <p:nvPr/>
        </p:nvSpPr>
        <p:spPr>
          <a:xfrm>
            <a:off x="332702" y="2618574"/>
            <a:ext cx="54300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300" dirty="0">
                <a:solidFill>
                  <a:schemeClr val="bg1"/>
                </a:solidFill>
              </a:rPr>
              <a:t>Pós-venda; Movimentações de inclusão e exclusão; Alteração de Planos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E96E088-CCA5-4272-8967-B71C6F06AE33}"/>
              </a:ext>
            </a:extLst>
          </p:cNvPr>
          <p:cNvSpPr txBox="1"/>
          <p:nvPr/>
        </p:nvSpPr>
        <p:spPr>
          <a:xfrm>
            <a:off x="332703" y="3603129"/>
            <a:ext cx="44634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304186"/>
              </a:buClr>
              <a:buFont typeface="Wingdings" panose="05000000000000000000" pitchFamily="2" charset="2"/>
              <a:buChar char="§"/>
            </a:pPr>
            <a:r>
              <a:rPr lang="pt-BR" sz="2300" dirty="0">
                <a:solidFill>
                  <a:srgbClr val="002060"/>
                </a:solidFill>
              </a:rPr>
              <a:t>Relatório de usuários ativos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1EDCD9E-A0A9-4D84-A232-F25C9F923476}"/>
              </a:ext>
            </a:extLst>
          </p:cNvPr>
          <p:cNvSpPr txBox="1"/>
          <p:nvPr/>
        </p:nvSpPr>
        <p:spPr>
          <a:xfrm>
            <a:off x="332702" y="5782602"/>
            <a:ext cx="51098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300" dirty="0">
                <a:solidFill>
                  <a:srgbClr val="002060"/>
                </a:solidFill>
              </a:rPr>
              <a:t>Faturamento: Prorrogação de faturas; Reembolsos</a:t>
            </a:r>
            <a:r>
              <a:rPr lang="pt-BR" sz="2300" i="1" dirty="0">
                <a:solidFill>
                  <a:srgbClr val="002060"/>
                </a:solidFill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788181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F894C11-4A78-4B3F-BCF8-67B483946B81}"/>
              </a:ext>
            </a:extLst>
          </p:cNvPr>
          <p:cNvSpPr/>
          <p:nvPr/>
        </p:nvSpPr>
        <p:spPr>
          <a:xfrm>
            <a:off x="0" y="0"/>
            <a:ext cx="6203576" cy="6858000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OBRE A ARATU">
            <a:extLst>
              <a:ext uri="{FF2B5EF4-FFF2-40B4-BE49-F238E27FC236}">
                <a16:creationId xmlns:a16="http://schemas.microsoft.com/office/drawing/2014/main" id="{2815C017-D8CC-4DD8-97B1-C46B83109E39}"/>
              </a:ext>
            </a:extLst>
          </p:cNvPr>
          <p:cNvSpPr txBox="1"/>
          <p:nvPr/>
        </p:nvSpPr>
        <p:spPr>
          <a:xfrm>
            <a:off x="156984" y="190355"/>
            <a:ext cx="541468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500" cap="all">
                <a:solidFill>
                  <a:srgbClr val="FFFFFF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</a:lstStyle>
          <a:p>
            <a:r>
              <a:rPr lang="pt-BR" cap="none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Objetivo da Proposta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25E033A-8EE9-402E-AA68-41A97712B95B}"/>
              </a:ext>
            </a:extLst>
          </p:cNvPr>
          <p:cNvSpPr txBox="1"/>
          <p:nvPr/>
        </p:nvSpPr>
        <p:spPr>
          <a:xfrm>
            <a:off x="156984" y="1165539"/>
            <a:ext cx="54146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r>
              <a:rPr lang="pt-B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presente proposta tem como objetivo apresentar os custos para renovação do plano odontológico da Exemplo do Brasil S.A.</a:t>
            </a:r>
          </a:p>
          <a:p>
            <a:pPr marL="514350" indent="-514350">
              <a:buFont typeface="+mj-lt"/>
              <a:buAutoNum type="romanUcPeriod"/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endParaRPr lang="pt-B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romanUcPeriod"/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r>
              <a:rPr lang="pt-B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Além de apresentarmos proposta para redução de custo, apresentaremos nossos diferenciais de mercado em relação à atendimento, serviços e gestão de saúde.</a:t>
            </a:r>
          </a:p>
          <a:p>
            <a:pPr marL="514350" indent="-514350">
              <a:buFont typeface="+mj-lt"/>
              <a:buAutoNum type="romanUcPeriod"/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endParaRPr lang="pt-B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romanUcPeriod"/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r>
              <a:rPr lang="pt-B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Suporte Corretora oferece aos seus cliente um atendimento completo, desde o direcionamento para a melhor proposta visando custo / beneficio, como o acompanhamento da gestão de risco buscando manter o equilíbrio da apólice.</a:t>
            </a:r>
          </a:p>
          <a:p>
            <a:pPr marL="514350" indent="-514350">
              <a:buFont typeface="+mj-lt"/>
              <a:buAutoNum type="romanUcPeriod"/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endParaRPr lang="pt-B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14350" indent="-514350">
              <a:buFont typeface="+mj-lt"/>
              <a:buAutoNum type="romanUcPeriod"/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r>
              <a:rPr lang="pt-BR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 uma equipe multidisciplinar, nosso objetivo também é administrar a apólice de seguros em sua totalidade, para que o RH da empresa não necessite se envolver em questões burocráticas. Faremos toda a gestão do seu contrato.</a:t>
            </a:r>
          </a:p>
          <a:p>
            <a:pPr marL="514350" indent="-514350">
              <a:buFont typeface="+mj-lt"/>
              <a:buAutoNum type="romanUcPeriod"/>
              <a:defRPr sz="2000">
                <a:solidFill>
                  <a:srgbClr val="FFFFFF"/>
                </a:solidFill>
                <a:latin typeface="GeosansLight"/>
                <a:ea typeface="GeosansLight"/>
                <a:cs typeface="GeosansLight"/>
                <a:sym typeface="GeosansLight"/>
              </a:defRPr>
            </a:pPr>
            <a:endParaRPr lang="pt-BR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Espaço Reservado para Imagem 25" descr="Uma imagem contendo pessoa, edifício, mulher, pessoas&#10;&#10;Descrição gerada automaticamente">
            <a:extLst>
              <a:ext uri="{FF2B5EF4-FFF2-40B4-BE49-F238E27FC236}">
                <a16:creationId xmlns:a16="http://schemas.microsoft.com/office/drawing/2014/main" id="{EA62134D-858F-4A55-A8F5-79B4DF2800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r="13376"/>
          <a:stretch>
            <a:fillRect/>
          </a:stretch>
        </p:blipFill>
        <p:spPr>
          <a:xfrm>
            <a:off x="5831313" y="763565"/>
            <a:ext cx="6028993" cy="5489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086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049566A-662C-4E94-A138-68981C393E5B}"/>
              </a:ext>
            </a:extLst>
          </p:cNvPr>
          <p:cNvSpPr/>
          <p:nvPr/>
        </p:nvSpPr>
        <p:spPr>
          <a:xfrm>
            <a:off x="0" y="1"/>
            <a:ext cx="12192000" cy="2519081"/>
          </a:xfrm>
          <a:prstGeom prst="rect">
            <a:avLst/>
          </a:prstGeom>
          <a:solidFill>
            <a:srgbClr val="006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 descr="Pessoas posando para foto em fundo branco&#10;&#10;Descrição gerada automaticamente">
            <a:extLst>
              <a:ext uri="{FF2B5EF4-FFF2-40B4-BE49-F238E27FC236}">
                <a16:creationId xmlns:a16="http://schemas.microsoft.com/office/drawing/2014/main" id="{4D9EF887-CA63-4022-9CC2-8B838CEEE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3776"/>
            <a:ext cx="5194541" cy="3324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ject 4">
            <a:extLst>
              <a:ext uri="{FF2B5EF4-FFF2-40B4-BE49-F238E27FC236}">
                <a16:creationId xmlns:a16="http://schemas.microsoft.com/office/drawing/2014/main" id="{CD795E45-1190-4DE4-BD36-3DB39C08F56B}"/>
              </a:ext>
            </a:extLst>
          </p:cNvPr>
          <p:cNvSpPr txBox="1"/>
          <p:nvPr/>
        </p:nvSpPr>
        <p:spPr>
          <a:xfrm>
            <a:off x="5592445" y="3240636"/>
            <a:ext cx="6475730" cy="282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450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lang="pt-BR"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Urgência/emergência</a:t>
            </a:r>
            <a:endParaRPr lang="pt-BR" sz="175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43535">
              <a:lnSpc>
                <a:spcPct val="100000"/>
              </a:lnSpc>
              <a:spcBef>
                <a:spcPts val="100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spc="-5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Consultas</a:t>
            </a:r>
            <a:endParaRPr sz="175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43535">
              <a:lnSpc>
                <a:spcPct val="100000"/>
              </a:lnSpc>
              <a:spcBef>
                <a:spcPts val="95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Limpeza, prevenção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aplicação </a:t>
            </a:r>
            <a:r>
              <a:rPr sz="1750" spc="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flúor</a:t>
            </a:r>
            <a:r>
              <a:rPr sz="1750" spc="-6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(profilaxia)</a:t>
            </a:r>
          </a:p>
          <a:p>
            <a:pPr marL="355600" indent="-343535">
              <a:lnSpc>
                <a:spcPct val="100000"/>
              </a:lnSpc>
              <a:spcBef>
                <a:spcPts val="105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Raios X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(panorâmicos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sz="1750" spc="-2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periapicais)</a:t>
            </a:r>
          </a:p>
          <a:p>
            <a:pPr marL="355600" indent="-343535">
              <a:lnSpc>
                <a:spcPct val="100000"/>
              </a:lnSpc>
              <a:spcBef>
                <a:spcPts val="100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spc="-3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Tratamento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gengiva</a:t>
            </a:r>
            <a:r>
              <a:rPr sz="1750" spc="3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(periodontia)</a:t>
            </a:r>
          </a:p>
          <a:p>
            <a:pPr marL="355600" indent="-343535">
              <a:lnSpc>
                <a:spcPct val="100000"/>
              </a:lnSpc>
              <a:spcBef>
                <a:spcPts val="95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spc="-3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Tratamento </a:t>
            </a:r>
            <a:r>
              <a:rPr sz="1750" spc="-2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crianças</a:t>
            </a:r>
            <a:r>
              <a:rPr sz="1750" spc="1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(odontopediatria)</a:t>
            </a:r>
          </a:p>
          <a:p>
            <a:pPr marL="355600" indent="-343535">
              <a:lnSpc>
                <a:spcPct val="100000"/>
              </a:lnSpc>
              <a:spcBef>
                <a:spcPts val="105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Restaurações</a:t>
            </a:r>
            <a:r>
              <a:rPr sz="1750" spc="-3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(dentística)</a:t>
            </a:r>
          </a:p>
          <a:p>
            <a:pPr marL="355600" indent="-343535">
              <a:lnSpc>
                <a:spcPct val="100000"/>
              </a:lnSpc>
              <a:spcBef>
                <a:spcPts val="100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Cirurgias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 </a:t>
            </a:r>
            <a:r>
              <a:rPr sz="1750" spc="-1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extrações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(incluindo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dente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sz="1750" spc="-6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siso/incluso)</a:t>
            </a:r>
          </a:p>
          <a:p>
            <a:pPr marL="355600" indent="-343535">
              <a:lnSpc>
                <a:spcPct val="100000"/>
              </a:lnSpc>
              <a:spcBef>
                <a:spcPts val="95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spc="-3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Tratamento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canal</a:t>
            </a:r>
            <a:r>
              <a:rPr sz="1750" spc="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(endodontia)</a:t>
            </a:r>
            <a:endParaRPr sz="175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43535">
              <a:lnSpc>
                <a:spcPct val="100000"/>
              </a:lnSpc>
              <a:spcBef>
                <a:spcPts val="105"/>
              </a:spcBef>
              <a:buSzPct val="57142"/>
              <a:buFont typeface="Symbol"/>
              <a:buChar char=""/>
              <a:tabLst>
                <a:tab pos="354965" algn="l"/>
                <a:tab pos="356235" algn="l"/>
              </a:tabLst>
            </a:pP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Próteses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(conforme rol de </a:t>
            </a:r>
            <a:r>
              <a:rPr sz="175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procedimentos </a:t>
            </a:r>
            <a:r>
              <a:rPr sz="1750" spc="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vigentes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sz="1750" spc="-24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750" spc="-5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ANS)</a:t>
            </a:r>
            <a:endParaRPr sz="175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19827F4C-E53A-4A26-95DD-621B99E2C87E}"/>
              </a:ext>
            </a:extLst>
          </p:cNvPr>
          <p:cNvSpPr txBox="1"/>
          <p:nvPr/>
        </p:nvSpPr>
        <p:spPr>
          <a:xfrm>
            <a:off x="5717842" y="2669968"/>
            <a:ext cx="504682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spcBef>
                <a:spcPts val="1450"/>
              </a:spcBef>
              <a:buSzPct val="57142"/>
              <a:tabLst>
                <a:tab pos="354965" algn="l"/>
                <a:tab pos="356235" algn="l"/>
              </a:tabLst>
            </a:pPr>
            <a:r>
              <a:rPr lang="pt-BR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Coberturas Obrigatórias</a:t>
            </a:r>
            <a:endParaRPr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DAF360CA-76CB-4067-B28C-DB8F79341AE2}"/>
              </a:ext>
            </a:extLst>
          </p:cNvPr>
          <p:cNvSpPr/>
          <p:nvPr/>
        </p:nvSpPr>
        <p:spPr>
          <a:xfrm>
            <a:off x="0" y="140240"/>
            <a:ext cx="8327216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Bef>
                <a:spcPts val="1610"/>
              </a:spcBef>
              <a:buSzPct val="80000"/>
              <a:tabLst>
                <a:tab pos="223520" algn="l"/>
              </a:tabLst>
            </a:pPr>
            <a:r>
              <a:rPr lang="pt-BR" sz="5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Rol da ANS - Procedimentos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79A5F59C-14C9-406E-A9C3-859B726041F5}"/>
              </a:ext>
            </a:extLst>
          </p:cNvPr>
          <p:cNvSpPr txBox="1"/>
          <p:nvPr/>
        </p:nvSpPr>
        <p:spPr>
          <a:xfrm>
            <a:off x="257913" y="1430345"/>
            <a:ext cx="11657861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rol de procedimentos de </a:t>
            </a:r>
            <a:r>
              <a:rPr sz="18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obrigatória </a:t>
            </a:r>
            <a:r>
              <a:rPr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 </a:t>
            </a:r>
            <a:r>
              <a:rPr sz="1800" spc="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uma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listagem </a:t>
            </a:r>
            <a:r>
              <a:rPr sz="18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elaborada 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pela ANS, no </a:t>
            </a:r>
            <a:r>
              <a:rPr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constam </a:t>
            </a:r>
            <a:r>
              <a:rPr sz="1800" spc="-1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procedimentos (exames, </a:t>
            </a:r>
            <a:r>
              <a:rPr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cirurgias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etc.) </a:t>
            </a:r>
            <a:r>
              <a:rPr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obrigatoriamente deverão </a:t>
            </a:r>
            <a:r>
              <a:rPr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 </a:t>
            </a:r>
            <a:r>
              <a:rPr sz="1800" spc="-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cobertos pelas</a:t>
            </a:r>
            <a:r>
              <a:rPr sz="1800" spc="3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1800" spc="-15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operadoras.</a:t>
            </a:r>
            <a:endParaRPr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01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1641</Words>
  <Application>Microsoft Office PowerPoint</Application>
  <PresentationFormat>Widescreen</PresentationFormat>
  <Paragraphs>167</Paragraphs>
  <Slides>23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Tahoma</vt:lpstr>
      <vt:lpstr>Wingdings</vt:lpstr>
      <vt:lpstr>Office Theme</vt:lpstr>
      <vt:lpstr>Planilha do Microsoft Excel</vt:lpstr>
      <vt:lpstr>Worksheet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Antônio Ribeiro Ferraro Vaz</dc:creator>
  <cp:lastModifiedBy>Jose Antônio Ribeiro Ferraro Vaz</cp:lastModifiedBy>
  <cp:revision>18</cp:revision>
  <dcterms:created xsi:type="dcterms:W3CDTF">2020-02-02T18:53:11Z</dcterms:created>
  <dcterms:modified xsi:type="dcterms:W3CDTF">2021-02-11T15:29:31Z</dcterms:modified>
</cp:coreProperties>
</file>